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1733930" rtl="0" fontAlgn="auto" latinLnBrk="0" hangingPunct="0">
      <a:lnSpc>
        <a:spcPct val="90000"/>
      </a:lnSpc>
      <a:spcBef>
        <a:spcPts val="320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l" defTabSz="1733930" rtl="0" fontAlgn="auto" latinLnBrk="0" hangingPunct="0">
      <a:lnSpc>
        <a:spcPct val="90000"/>
      </a:lnSpc>
      <a:spcBef>
        <a:spcPts val="320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l" defTabSz="1733930" rtl="0" fontAlgn="auto" latinLnBrk="0" hangingPunct="0">
      <a:lnSpc>
        <a:spcPct val="90000"/>
      </a:lnSpc>
      <a:spcBef>
        <a:spcPts val="320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l" defTabSz="1733930" rtl="0" fontAlgn="auto" latinLnBrk="0" hangingPunct="0">
      <a:lnSpc>
        <a:spcPct val="90000"/>
      </a:lnSpc>
      <a:spcBef>
        <a:spcPts val="320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l" defTabSz="1733930" rtl="0" fontAlgn="auto" latinLnBrk="0" hangingPunct="0">
      <a:lnSpc>
        <a:spcPct val="90000"/>
      </a:lnSpc>
      <a:spcBef>
        <a:spcPts val="320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l" defTabSz="1733930" rtl="0" fontAlgn="auto" latinLnBrk="0" hangingPunct="0">
      <a:lnSpc>
        <a:spcPct val="90000"/>
      </a:lnSpc>
      <a:spcBef>
        <a:spcPts val="320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l" defTabSz="1733930" rtl="0" fontAlgn="auto" latinLnBrk="0" hangingPunct="0">
      <a:lnSpc>
        <a:spcPct val="90000"/>
      </a:lnSpc>
      <a:spcBef>
        <a:spcPts val="320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l" defTabSz="1733930" rtl="0" fontAlgn="auto" latinLnBrk="0" hangingPunct="0">
      <a:lnSpc>
        <a:spcPct val="90000"/>
      </a:lnSpc>
      <a:spcBef>
        <a:spcPts val="320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l" defTabSz="1733930" rtl="0" fontAlgn="auto" latinLnBrk="0" hangingPunct="0">
      <a:lnSpc>
        <a:spcPct val="90000"/>
      </a:lnSpc>
      <a:spcBef>
        <a:spcPts val="320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254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254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76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9" name="Shape 16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8657488"/>
            <a:ext cx="11607801" cy="461060"/>
          </a:xfrm>
          <a:prstGeom prst="rect">
            <a:avLst/>
          </a:prstGeom>
        </p:spPr>
        <p:txBody>
          <a:bodyPr anchor="b"/>
          <a:lstStyle>
            <a:lvl1pPr marL="0" indent="0" defTabSz="563541">
              <a:lnSpc>
                <a:spcPct val="100000"/>
              </a:lnSpc>
              <a:spcBef>
                <a:spcPts val="0"/>
              </a:spcBef>
              <a:buSzTx/>
              <a:buNone/>
              <a:defRPr sz="2304" b="1"/>
            </a:lvl1pPr>
          </a:lstStyle>
          <a:p>
            <a:r>
              <a:t>Author and Date</a:t>
            </a:r>
          </a:p>
        </p:txBody>
      </p:sp>
      <p:sp>
        <p:nvSpPr>
          <p:cNvPr id="1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1854200"/>
            <a:ext cx="11609057" cy="3302000"/>
          </a:xfrm>
          <a:prstGeom prst="rect">
            <a:avLst/>
          </a:prstGeom>
        </p:spPr>
        <p:txBody>
          <a:bodyPr anchor="b"/>
          <a:lstStyle>
            <a:lvl1pPr>
              <a:defRPr sz="8200" spc="-164"/>
            </a:lvl1pPr>
          </a:lstStyle>
          <a:p>
            <a:r>
              <a:t>Presentation Title</a:t>
            </a:r>
          </a:p>
        </p:txBody>
      </p:sp>
      <p:sp>
        <p:nvSpPr>
          <p:cNvPr id="1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98500" y="5105400"/>
            <a:ext cx="11607800" cy="1456399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  <a:lvl2pPr marL="0" indent="4572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2pPr>
            <a:lvl3pPr marL="0" indent="9144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3pPr>
            <a:lvl4pPr marL="0" indent="13716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4pPr>
            <a:lvl5pPr marL="0" indent="18288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53454" y="9220199"/>
            <a:ext cx="297892" cy="28747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vocados and limes"/>
          <p:cNvSpPr>
            <a:spLocks noGrp="1"/>
          </p:cNvSpPr>
          <p:nvPr>
            <p:ph type="pic" idx="21"/>
          </p:nvPr>
        </p:nvSpPr>
        <p:spPr>
          <a:xfrm>
            <a:off x="-376767" y="-915894"/>
            <a:ext cx="17835652" cy="1068219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5181600"/>
            <a:ext cx="11607800" cy="3302000"/>
          </a:xfrm>
          <a:prstGeom prst="rect">
            <a:avLst/>
          </a:prstGeom>
        </p:spPr>
        <p:txBody>
          <a:bodyPr anchor="b"/>
          <a:lstStyle>
            <a:lvl1pPr>
              <a:defRPr sz="8200" spc="-164"/>
            </a:lvl1pPr>
          </a:lstStyle>
          <a:p>
            <a:r>
              <a:t>Presentation Title</a:t>
            </a:r>
          </a:p>
        </p:txBody>
      </p:sp>
      <p:sp>
        <p:nvSpPr>
          <p:cNvPr id="2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98500" y="8432800"/>
            <a:ext cx="11607800" cy="689769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  <a:lvl2pPr marL="0" indent="4572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2pPr>
            <a:lvl3pPr marL="0" indent="9144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3pPr>
            <a:lvl4pPr marL="0" indent="13716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4pPr>
            <a:lvl5pPr marL="0" indent="18288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4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698500" y="571500"/>
            <a:ext cx="11607801" cy="461059"/>
          </a:xfrm>
          <a:prstGeom prst="rect">
            <a:avLst/>
          </a:prstGeom>
        </p:spPr>
        <p:txBody>
          <a:bodyPr/>
          <a:lstStyle>
            <a:lvl1pPr marL="0" indent="0" defTabSz="563541">
              <a:lnSpc>
                <a:spcPct val="100000"/>
              </a:lnSpc>
              <a:spcBef>
                <a:spcPts val="0"/>
              </a:spcBef>
              <a:buSzTx/>
              <a:buNone/>
              <a:defRPr sz="2304" b="1"/>
            </a:lvl1pPr>
          </a:lstStyle>
          <a:p>
            <a:r>
              <a:t>Author and Date</a:t>
            </a:r>
          </a:p>
        </p:txBody>
      </p:sp>
      <p:sp>
        <p:nvSpPr>
          <p:cNvPr id="2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49999" y="9220199"/>
            <a:ext cx="297893" cy="28747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Bowl with salmon cakes, salad and houmous "/>
          <p:cNvSpPr>
            <a:spLocks noGrp="1"/>
          </p:cNvSpPr>
          <p:nvPr>
            <p:ph type="pic" idx="21"/>
          </p:nvPr>
        </p:nvSpPr>
        <p:spPr>
          <a:xfrm>
            <a:off x="5319129" y="495299"/>
            <a:ext cx="7543801" cy="878005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98500" y="5003800"/>
            <a:ext cx="5105400" cy="4044566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  <a:lvl2pPr marL="0" indent="4572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2pPr>
            <a:lvl3pPr marL="0" indent="9144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3pPr>
            <a:lvl4pPr marL="0" indent="13716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4pPr>
            <a:lvl5pPr marL="0" indent="18288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4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692534"/>
            <a:ext cx="5105400" cy="4387466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3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1412977"/>
            <a:ext cx="11607801" cy="671803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Slide Subtitle</a:t>
            </a:r>
          </a:p>
        </p:txBody>
      </p:sp>
      <p:sp>
        <p:nvSpPr>
          <p:cNvPr id="44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589358"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Bowl of pappardelle pasta with parsley butter, roasted hazelnuts and shaved parmesan cheese"/>
          <p:cNvSpPr>
            <a:spLocks noGrp="1"/>
          </p:cNvSpPr>
          <p:nvPr>
            <p:ph type="pic" idx="21"/>
          </p:nvPr>
        </p:nvSpPr>
        <p:spPr>
          <a:xfrm>
            <a:off x="6172200" y="596900"/>
            <a:ext cx="6448425" cy="8597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444500"/>
            <a:ext cx="5105400" cy="10160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62" name="Slide Subtitl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698500" y="1412977"/>
            <a:ext cx="5105400" cy="671803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Slide Subtitle</a:t>
            </a:r>
          </a:p>
        </p:txBody>
      </p:sp>
      <p:sp>
        <p:nvSpPr>
          <p:cNvPr id="6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98500" y="3480196"/>
            <a:ext cx="5105400" cy="5593161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Live Video Sma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444500"/>
            <a:ext cx="5105400" cy="10160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2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1412977"/>
            <a:ext cx="5105400" cy="671803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Slide Subtitle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98500" y="3480196"/>
            <a:ext cx="5105400" cy="5593161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Live Video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444500"/>
            <a:ext cx="5105400" cy="10160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82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1412977"/>
            <a:ext cx="5105400" cy="671803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Slide Subtitle</a:t>
            </a:r>
          </a:p>
        </p:txBody>
      </p:sp>
      <p:sp>
        <p:nvSpPr>
          <p:cNvPr id="8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98500" y="3480196"/>
            <a:ext cx="5105400" cy="5593161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8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3225800"/>
            <a:ext cx="11607800" cy="3302000"/>
          </a:xfrm>
          <a:prstGeom prst="rect">
            <a:avLst/>
          </a:prstGeom>
        </p:spPr>
        <p:txBody>
          <a:bodyPr anchor="ctr"/>
          <a:lstStyle>
            <a:lvl1pPr>
              <a:defRPr sz="8200" b="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Section Title</a:t>
            </a:r>
          </a:p>
        </p:txBody>
      </p:sp>
      <p:sp>
        <p:nvSpPr>
          <p:cNvPr id="9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10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1412977"/>
            <a:ext cx="11607801" cy="671803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Slide Subtitle</a:t>
            </a:r>
          </a:p>
        </p:txBody>
      </p:sp>
      <p:sp>
        <p:nvSpPr>
          <p:cNvPr id="10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444500"/>
            <a:ext cx="11607800" cy="10160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9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1409700"/>
            <a:ext cx="11607801" cy="671802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Agenda Subtitle</a:t>
            </a:r>
          </a:p>
        </p:txBody>
      </p:sp>
      <p:sp>
        <p:nvSpPr>
          <p:cNvPr id="110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>
              <a:spcBef>
                <a:spcPts val="1300"/>
              </a:spcBef>
              <a:buSzTx/>
              <a:buNone/>
              <a:defRPr sz="3800" spc="-38"/>
            </a:lvl1pPr>
            <a:lvl2pPr marL="0" indent="457200">
              <a:spcBef>
                <a:spcPts val="1300"/>
              </a:spcBef>
              <a:buSzTx/>
              <a:buNone/>
              <a:defRPr sz="3800" spc="-38"/>
            </a:lvl2pPr>
            <a:lvl3pPr marL="0" indent="914400">
              <a:spcBef>
                <a:spcPts val="1300"/>
              </a:spcBef>
              <a:buSzTx/>
              <a:buNone/>
              <a:defRPr sz="3800" spc="-38"/>
            </a:lvl3pPr>
            <a:lvl4pPr marL="0" indent="1371600">
              <a:spcBef>
                <a:spcPts val="1300"/>
              </a:spcBef>
              <a:buSzTx/>
              <a:buNone/>
              <a:defRPr sz="3800" spc="-38"/>
            </a:lvl4pPr>
            <a:lvl5pPr marL="0" indent="1828800">
              <a:spcBef>
                <a:spcPts val="1300"/>
              </a:spcBef>
              <a:buSzTx/>
              <a:buNone/>
              <a:defRPr sz="3800" spc="-38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98500" y="3568700"/>
            <a:ext cx="11607800" cy="261778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6209979"/>
            <a:ext cx="11607800" cy="67180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Fact information</a:t>
            </a:r>
          </a:p>
        </p:txBody>
      </p:sp>
      <p:sp>
        <p:nvSpPr>
          <p:cNvPr id="12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698500" y="999066"/>
            <a:ext cx="11607800" cy="521091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736600" y="3721100"/>
            <a:ext cx="11531600" cy="2324100"/>
          </a:xfrm>
          <a:prstGeom prst="rect">
            <a:avLst/>
          </a:prstGeom>
        </p:spPr>
        <p:txBody>
          <a:bodyPr anchor="ctr"/>
          <a:lstStyle>
            <a:lvl1pPr marL="457200" indent="-3429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457200" indent="1143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457200" indent="5715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457200" indent="10287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457200" indent="14859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6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19200" y="6426200"/>
            <a:ext cx="11049000" cy="461059"/>
          </a:xfrm>
          <a:prstGeom prst="rect">
            <a:avLst/>
          </a:prstGeom>
        </p:spPr>
        <p:txBody>
          <a:bodyPr/>
          <a:lstStyle>
            <a:lvl1pPr marL="0" indent="0" defTabSz="563541">
              <a:lnSpc>
                <a:spcPct val="100000"/>
              </a:lnSpc>
              <a:spcBef>
                <a:spcPts val="0"/>
              </a:spcBef>
              <a:buSzTx/>
              <a:buNone/>
              <a:defRPr sz="2304" b="1"/>
            </a:lvl1pPr>
          </a:lstStyle>
          <a:p>
            <a:r>
              <a:t>Attribution</a:t>
            </a:r>
          </a:p>
        </p:txBody>
      </p:sp>
      <p:sp>
        <p:nvSpPr>
          <p:cNvPr id="13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Bowl of pappardelle pasta with parsley butter, roasted hazelnuts and shaved parmesan cheese"/>
          <p:cNvSpPr>
            <a:spLocks noGrp="1"/>
          </p:cNvSpPr>
          <p:nvPr>
            <p:ph type="pic" idx="21"/>
          </p:nvPr>
        </p:nvSpPr>
        <p:spPr>
          <a:xfrm>
            <a:off x="-2082800" y="687558"/>
            <a:ext cx="11165190" cy="837389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5" name="Bowl of salad with fried rice, boiled eggs and chopsticks"/>
          <p:cNvSpPr>
            <a:spLocks noGrp="1"/>
          </p:cNvSpPr>
          <p:nvPr>
            <p:ph type="pic" sz="half" idx="22"/>
          </p:nvPr>
        </p:nvSpPr>
        <p:spPr>
          <a:xfrm>
            <a:off x="6597650" y="292100"/>
            <a:ext cx="5740400" cy="459232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6" name="Bowl with salmon cakes, salad and houmous"/>
          <p:cNvSpPr>
            <a:spLocks noGrp="1"/>
          </p:cNvSpPr>
          <p:nvPr>
            <p:ph type="pic" idx="23"/>
          </p:nvPr>
        </p:nvSpPr>
        <p:spPr>
          <a:xfrm>
            <a:off x="4984750" y="2749413"/>
            <a:ext cx="7937500" cy="923827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Bowl of salad with fried rice, boiled eggs and chopsticks"/>
          <p:cNvSpPr>
            <a:spLocks noGrp="1"/>
          </p:cNvSpPr>
          <p:nvPr>
            <p:ph type="pic" idx="21"/>
          </p:nvPr>
        </p:nvSpPr>
        <p:spPr>
          <a:xfrm>
            <a:off x="-1016000" y="-1054100"/>
            <a:ext cx="14427200" cy="115417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5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53454" y="9220199"/>
            <a:ext cx="297892" cy="28747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698500" y="2959100"/>
            <a:ext cx="11607800" cy="609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440266"/>
            <a:ext cx="11607800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50067" y="9220199"/>
            <a:ext cx="297892" cy="28747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algn="ctr" defTabSz="584200">
              <a:lnSpc>
                <a:spcPct val="100000"/>
              </a:lnSpc>
              <a:spcBef>
                <a:spcPts val="0"/>
              </a:spcBef>
              <a:defRPr sz="13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ransition spd="med"/>
  <p:txStyles>
    <p:titleStyle>
      <a:lvl1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381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762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143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1524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1905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2286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2667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3048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3429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ternetmatters.org/hub/research/childrens-wellbeing-in-a-digital-world-index-report-2026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ofcom.org.uk/siteassets/resources/documents/research-and-data/media-literacy-research/children/2026-children-and-parents-report/children-and-parents-media-use-and-attitudes-report-2025-6.pdf?v=418231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png"/><Relationship Id="rId5" Type="http://schemas.openxmlformats.org/officeDocument/2006/relationships/hyperlink" Target="https://www.internetmatters.org/" TargetMode="External"/><Relationship Id="rId4" Type="http://schemas.openxmlformats.org/officeDocument/2006/relationships/image" Target="../media/image23.png"/><Relationship Id="rId9" Type="http://schemas.openxmlformats.org/officeDocument/2006/relationships/hyperlink" Target="https://www.nspcc.org.uk/keeping-children-safe/online-safety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testfiltering.com/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nowsleyclcs.org.uk/wp-content/uploads/2026/07/Parental-Controls-booklet-2026.pdf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www.internetmatters.org/parental-controls" TargetMode="External"/><Relationship Id="rId4" Type="http://schemas.openxmlformats.org/officeDocument/2006/relationships/image" Target="../media/image36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2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3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74" name="Primary Presentation 2026.001.jpeg" descr="Primary Presentation 2026.00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7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8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79" name="Primary Presentation 2026.002.jpeg" descr="Primary Presentation 2026.00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2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3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84" name="Primary Presentation 2026.003.jpeg" descr="Primary Presentation 2026.00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hueOff val="348544"/>
            <a:lumOff val="7139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7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88" name="Primary Presentation 2026.004.jpeg" descr="Primary Presentation 2026.004.jpeg"/>
          <p:cNvPicPr>
            <a:picLocks noChangeAspect="1"/>
          </p:cNvPicPr>
          <p:nvPr/>
        </p:nvPicPr>
        <p:blipFill>
          <a:blip r:embed="rId2"/>
          <a:srcRect b="17557"/>
          <a:stretch>
            <a:fillRect/>
          </a:stretch>
        </p:blipFill>
        <p:spPr>
          <a:xfrm>
            <a:off x="0" y="0"/>
            <a:ext cx="13004800" cy="8041151"/>
          </a:xfrm>
          <a:prstGeom prst="rect">
            <a:avLst/>
          </a:prstGeom>
          <a:ln w="12700">
            <a:miter lim="400000"/>
          </a:ln>
        </p:spPr>
      </p:pic>
      <p:sp>
        <p:nvSpPr>
          <p:cNvPr id="189" name="Ofcom children’s media use and attitudes report"/>
          <p:cNvSpPr txBox="1"/>
          <p:nvPr/>
        </p:nvSpPr>
        <p:spPr>
          <a:xfrm>
            <a:off x="159218" y="8091563"/>
            <a:ext cx="4779570" cy="3370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b="1">
                <a:solidFill>
                  <a:srgbClr val="5E5E5E"/>
                </a:solidFill>
              </a:defRPr>
            </a:lvl1pPr>
          </a:lstStyle>
          <a:p>
            <a:r>
              <a:t>Ofcom children’s media use and attitudes report</a:t>
            </a:r>
          </a:p>
        </p:txBody>
      </p:sp>
      <p:sp>
        <p:nvSpPr>
          <p:cNvPr id="190" name="Internet Matters: wellbeing in a digital world 2025"/>
          <p:cNvSpPr txBox="1"/>
          <p:nvPr/>
        </p:nvSpPr>
        <p:spPr>
          <a:xfrm>
            <a:off x="213562" y="8964116"/>
            <a:ext cx="4880154" cy="3370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b="1">
                <a:solidFill>
                  <a:srgbClr val="5E5E5E"/>
                </a:solidFill>
              </a:defRPr>
            </a:lvl1pPr>
          </a:lstStyle>
          <a:p>
            <a:r>
              <a:t>Internet Matters: wellbeing in a digital world 2025</a:t>
            </a:r>
          </a:p>
        </p:txBody>
      </p:sp>
      <p:sp>
        <p:nvSpPr>
          <p:cNvPr id="191" name="https://www.internetmatters.org/hub/research/childrens-wellbeing-in-a-digital-world-index-report-2026/"/>
          <p:cNvSpPr txBox="1"/>
          <p:nvPr/>
        </p:nvSpPr>
        <p:spPr>
          <a:xfrm>
            <a:off x="378166" y="9296062"/>
            <a:ext cx="9572651" cy="3245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defRPr sz="1600">
                <a:solidFill>
                  <a:srgbClr val="5E5E5E"/>
                </a:solidFill>
              </a:defRPr>
            </a:pPr>
            <a:r>
              <a:rPr u="sng">
                <a:solidFill>
                  <a:schemeClr val="accent1"/>
                </a:solidFill>
                <a:hlinkClick r:id="rId3"/>
              </a:rPr>
              <a:t>https://www.internetmatters.org/hub/research/childrens-wellbeing-in-a-digital-world-index-report-2026/</a:t>
            </a:r>
            <a:r>
              <a:t> </a:t>
            </a:r>
          </a:p>
        </p:txBody>
      </p:sp>
      <p:sp>
        <p:nvSpPr>
          <p:cNvPr id="192" name="https://www.ofcom.org.uk/siteassets/resources/documents/research-and-data/media-literacy-research/children/2026-children-and-parents-report/children-and-parents-media-use-and-attitudes-report-2025-6.pdf?v=418231"/>
          <p:cNvSpPr txBox="1"/>
          <p:nvPr/>
        </p:nvSpPr>
        <p:spPr>
          <a:xfrm>
            <a:off x="358041" y="8419412"/>
            <a:ext cx="11906901" cy="5531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defRPr sz="1600">
                <a:solidFill>
                  <a:srgbClr val="5E5E5E"/>
                </a:solidFill>
              </a:defRPr>
            </a:pPr>
            <a:r>
              <a:rPr u="sng">
                <a:solidFill>
                  <a:schemeClr val="accent1"/>
                </a:solidFill>
                <a:hlinkClick r:id="rId4"/>
              </a:rPr>
              <a:t>https://www.ofcom.org.uk/siteassets/resources/documents/research-and-data/media-literacy-research/children/2026-children-and-parents-report/children-and-parents-media-use-and-attitudes-report-2025-6.pdf?v=418231</a:t>
            </a:r>
            <a:r>
              <a:t> 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5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6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97" name="Primary Presentation 2026.005.jpeg" descr="Primary Presentation 2026.00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0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1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02" name="Primary Presentation 2026.006.jpeg" descr="Primary Presentation 2026.00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5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6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07" name="Primary Presentation 2026.007.jpeg" descr="Primary Presentation 2026.00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0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1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12" name="Primary Presentation 2026.008.jpeg" descr="Primary Presentation 2026.00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5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6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r>
              <a:rPr lang="en-US" dirty="0"/>
              <a:t>Yes</a:t>
            </a:r>
            <a:endParaRPr dirty="0"/>
          </a:p>
        </p:txBody>
      </p:sp>
      <p:pic>
        <p:nvPicPr>
          <p:cNvPr id="217" name="Primary Presentation 2026.009.jpeg" descr="Primary Presentation 2026.00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79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20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21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22" name="Primary Presentation 2026.010.jpeg" descr="Primary Presentation 2026.01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25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26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27" name="Primary Presentation 2026.011.jpeg" descr="Primary Presentation 2026.01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0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1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32" name="Primary Presentation 2026.012.jpeg" descr="Primary Presentation 2026.01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5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6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37" name="Primary Presentation 2026.013.jpeg" descr="Primary Presentation 2026.01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0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1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42" name="Primary Presentation 2026.014.jpeg" descr="Primary Presentation 2026.01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5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6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47" name="Primary Presentation 2026.015.jpeg" descr="Primary Presentation 2026.01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0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1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52" name="Primary Presentation 2026.016.jpeg" descr="Primary Presentation 2026.01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5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6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57" name="Primary Presentation 2026.017.jpeg" descr="Primary Presentation 2026.01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60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61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62" name="Primary Presentation 2026.018.jpeg" descr="Primary Presentation 2026.01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65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66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67" name="Primary Presentation 2026.019.jpeg" descr="Primary Presentation 2026.01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70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71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72" name="Primary Presentation 2026.020.jpeg" descr="Primary Presentation 2026.02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hueOff val="348544"/>
            <a:lumOff val="7139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Be Knowledgeable"/>
          <p:cNvSpPr txBox="1">
            <a:spLocks noGrp="1"/>
          </p:cNvSpPr>
          <p:nvPr>
            <p:ph type="title"/>
          </p:nvPr>
        </p:nvSpPr>
        <p:spPr>
          <a:xfrm>
            <a:off x="952500" y="3907"/>
            <a:ext cx="11099800" cy="2159001"/>
          </a:xfrm>
          <a:prstGeom prst="rect">
            <a:avLst/>
          </a:prstGeom>
        </p:spPr>
        <p:txBody>
          <a:bodyPr anchor="ctr"/>
          <a:lstStyle>
            <a:lvl1pPr algn="ctr" defTabSz="584200">
              <a:lnSpc>
                <a:spcPct val="100000"/>
              </a:lnSpc>
              <a:defRPr sz="8000" spc="0"/>
            </a:lvl1pPr>
          </a:lstStyle>
          <a:p>
            <a:r>
              <a:t>Be Knowledgeable</a:t>
            </a:r>
          </a:p>
        </p:txBody>
      </p:sp>
      <p:pic>
        <p:nvPicPr>
          <p:cNvPr id="275" name="Screenshot 2023-08-04 at 12.25.47.png" descr="Screenshot 2023-08-04 at 12.25.47.png"/>
          <p:cNvPicPr>
            <a:picLocks noChangeAspect="1"/>
          </p:cNvPicPr>
          <p:nvPr/>
        </p:nvPicPr>
        <p:blipFill>
          <a:blip r:embed="rId2"/>
          <a:srcRect b="33602"/>
          <a:stretch>
            <a:fillRect/>
          </a:stretch>
        </p:blipFill>
        <p:spPr>
          <a:xfrm>
            <a:off x="3417818" y="2045094"/>
            <a:ext cx="5602288" cy="2331661"/>
          </a:xfrm>
          <a:prstGeom prst="rect">
            <a:avLst/>
          </a:prstGeom>
          <a:ln w="12700">
            <a:miter lim="400000"/>
          </a:ln>
        </p:spPr>
      </p:pic>
      <p:pic>
        <p:nvPicPr>
          <p:cNvPr id="276" name="Screenshot 2023-08-04 at 12.27.20.png" descr="Screenshot 2023-08-04 at 12.27.2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01" y="4277589"/>
            <a:ext cx="5602289" cy="2371772"/>
          </a:xfrm>
          <a:prstGeom prst="rect">
            <a:avLst/>
          </a:prstGeom>
          <a:ln w="12700">
            <a:miter lim="400000"/>
          </a:ln>
        </p:spPr>
      </p:pic>
      <p:pic>
        <p:nvPicPr>
          <p:cNvPr id="277" name="Screenshot 2023-08-04 at 12.27.55.png" descr="Screenshot 2023-08-04 at 12.27.55.png"/>
          <p:cNvPicPr>
            <a:picLocks noChangeAspect="1"/>
          </p:cNvPicPr>
          <p:nvPr/>
        </p:nvPicPr>
        <p:blipFill>
          <a:blip r:embed="rId4"/>
          <a:srcRect r="51394"/>
          <a:stretch>
            <a:fillRect/>
          </a:stretch>
        </p:blipFill>
        <p:spPr>
          <a:xfrm>
            <a:off x="668378" y="2533291"/>
            <a:ext cx="2827632" cy="2159094"/>
          </a:xfrm>
          <a:prstGeom prst="rect">
            <a:avLst/>
          </a:prstGeom>
          <a:ln w="25400">
            <a:solidFill>
              <a:srgbClr val="000000"/>
            </a:solidFill>
            <a:miter lim="400000"/>
          </a:ln>
        </p:spPr>
      </p:pic>
      <p:sp>
        <p:nvSpPr>
          <p:cNvPr id="278" name="https://www.internetmatters.org/"/>
          <p:cNvSpPr txBox="1"/>
          <p:nvPr/>
        </p:nvSpPr>
        <p:spPr>
          <a:xfrm>
            <a:off x="281110" y="6815890"/>
            <a:ext cx="5391760" cy="523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defRPr sz="2800">
                <a:solidFill>
                  <a:schemeClr val="accent1">
                    <a:lumOff val="-13575"/>
                  </a:schemeClr>
                </a:solidFill>
              </a:defRPr>
            </a:pPr>
            <a:r>
              <a:rPr u="sng">
                <a:hlinkClick r:id="rId5"/>
              </a:rPr>
              <a:t>https://www.internetmatters.org/</a:t>
            </a:r>
            <a:r>
              <a:t> </a:t>
            </a:r>
          </a:p>
        </p:txBody>
      </p:sp>
      <p:pic>
        <p:nvPicPr>
          <p:cNvPr id="279" name="Screenshot 2023-08-04 at 12.30.08.png" descr="Screenshot 2023-08-04 at 12.30.08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46185" y="6467977"/>
            <a:ext cx="5133593" cy="2447682"/>
          </a:xfrm>
          <a:prstGeom prst="rect">
            <a:avLst/>
          </a:prstGeom>
          <a:ln w="12700">
            <a:miter lim="400000"/>
          </a:ln>
        </p:spPr>
      </p:pic>
      <p:pic>
        <p:nvPicPr>
          <p:cNvPr id="280" name="Screenshot 2023-08-04 at 12.31.03.png" descr="Screenshot 2023-08-04 at 12.31.03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13207" y="4619881"/>
            <a:ext cx="5133593" cy="2421859"/>
          </a:xfrm>
          <a:prstGeom prst="rect">
            <a:avLst/>
          </a:prstGeom>
          <a:ln w="12700">
            <a:miter lim="400000"/>
          </a:ln>
        </p:spPr>
      </p:pic>
      <p:pic>
        <p:nvPicPr>
          <p:cNvPr id="281" name="Screenshot 2023-08-04 at 12.29.39.png" descr="Screenshot 2023-08-04 at 12.29.39.png"/>
          <p:cNvPicPr>
            <a:picLocks noChangeAspect="1"/>
          </p:cNvPicPr>
          <p:nvPr/>
        </p:nvPicPr>
        <p:blipFill>
          <a:blip r:embed="rId8"/>
          <a:srcRect t="12916"/>
          <a:stretch>
            <a:fillRect/>
          </a:stretch>
        </p:blipFill>
        <p:spPr>
          <a:xfrm>
            <a:off x="10349552" y="6596202"/>
            <a:ext cx="2553749" cy="962922"/>
          </a:xfrm>
          <a:prstGeom prst="rect">
            <a:avLst/>
          </a:prstGeom>
          <a:ln w="25400">
            <a:solidFill>
              <a:srgbClr val="000000"/>
            </a:solidFill>
            <a:miter lim="400000"/>
          </a:ln>
        </p:spPr>
      </p:pic>
      <p:sp>
        <p:nvSpPr>
          <p:cNvPr id="282" name="https://www.nspcc.org.uk/keeping-children-safe/online-safety"/>
          <p:cNvSpPr txBox="1"/>
          <p:nvPr/>
        </p:nvSpPr>
        <p:spPr>
          <a:xfrm>
            <a:off x="3583662" y="9079065"/>
            <a:ext cx="9338768" cy="4987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defRPr sz="2600">
                <a:solidFill>
                  <a:schemeClr val="accent1">
                    <a:lumOff val="-13575"/>
                  </a:schemeClr>
                </a:solidFill>
              </a:defRPr>
            </a:pPr>
            <a:r>
              <a:rPr u="sng">
                <a:hlinkClick r:id="rId9"/>
              </a:rPr>
              <a:t>https://www.nspcc.org.uk/keeping-children-safe/online-safety</a:t>
            </a:r>
            <a:r>
              <a:t> </a:t>
            </a: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85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86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87" name="Primary Presentation 2026.022.jpeg" descr="Primary Presentation 2026.02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hueOff val="348544"/>
            <a:lumOff val="7139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Test your home filtering"/>
          <p:cNvSpPr txBox="1">
            <a:spLocks noGrp="1"/>
          </p:cNvSpPr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</p:spPr>
        <p:txBody>
          <a:bodyPr anchor="ctr"/>
          <a:lstStyle>
            <a:lvl1pPr algn="ctr" defTabSz="560831">
              <a:lnSpc>
                <a:spcPct val="100000"/>
              </a:lnSpc>
              <a:defRPr sz="7679" spc="0"/>
            </a:lvl1pPr>
          </a:lstStyle>
          <a:p>
            <a:r>
              <a:t>Test your home filtering</a:t>
            </a:r>
          </a:p>
        </p:txBody>
      </p:sp>
      <p:pic>
        <p:nvPicPr>
          <p:cNvPr id="290" name="Screen Shot 2021-02-09 at 16.21.27.png" descr="Screen Shot 2021-02-09 at 16.21.2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320" y="4336901"/>
            <a:ext cx="8613205" cy="5191992"/>
          </a:xfrm>
          <a:prstGeom prst="rect">
            <a:avLst/>
          </a:prstGeom>
          <a:ln w="25400">
            <a:solidFill>
              <a:srgbClr val="F3F7F5"/>
            </a:solidFill>
            <a:miter lim="400000"/>
          </a:ln>
          <a:effectLst>
            <a:outerShdw blurRad="50800" dist="25400" dir="3600000" rotWithShape="0">
              <a:srgbClr val="000000">
                <a:alpha val="70000"/>
              </a:srgbClr>
            </a:outerShdw>
          </a:effectLst>
        </p:spPr>
      </p:pic>
      <p:pic>
        <p:nvPicPr>
          <p:cNvPr id="291" name="Screen Shot 2021-02-09 at 16.19.42.png" descr="Screen Shot 2021-02-09 at 16.19.4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5754" y="2442046"/>
            <a:ext cx="7348936" cy="4869508"/>
          </a:xfrm>
          <a:prstGeom prst="rect">
            <a:avLst/>
          </a:prstGeom>
          <a:ln w="25400">
            <a:solidFill>
              <a:srgbClr val="F3F7F5"/>
            </a:solidFill>
            <a:miter lim="400000"/>
          </a:ln>
          <a:effectLst>
            <a:outerShdw blurRad="50800" dist="25400" dir="3600000" rotWithShape="0">
              <a:srgbClr val="000000">
                <a:alpha val="70000"/>
              </a:srgbClr>
            </a:outerShdw>
          </a:effectLst>
        </p:spPr>
      </p:pic>
      <p:sp>
        <p:nvSpPr>
          <p:cNvPr id="292" name="http://testfiltering.com/"/>
          <p:cNvSpPr txBox="1"/>
          <p:nvPr/>
        </p:nvSpPr>
        <p:spPr>
          <a:xfrm>
            <a:off x="9240885" y="8773900"/>
            <a:ext cx="3591155" cy="4610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 defTabSz="584200">
              <a:lnSpc>
                <a:spcPct val="100000"/>
              </a:lnSpc>
              <a:spcBef>
                <a:spcPts val="0"/>
              </a:spcBef>
              <a:defRPr sz="2400" b="1">
                <a:solidFill>
                  <a:schemeClr val="accent1">
                    <a:lumOff val="-13575"/>
                  </a:schemeClr>
                </a:solidFill>
              </a:defRPr>
            </a:pPr>
            <a:r>
              <a:rPr u="sng">
                <a:hlinkClick r:id="rId4"/>
              </a:rPr>
              <a:t>http://testfiltering.com/</a:t>
            </a:r>
            <a:r>
              <a:t> </a:t>
            </a:r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95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96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97" name="Primary Presentation 2026.024.jpeg" descr="Primary Presentation 2026.02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hueOff val="348544"/>
            <a:lumOff val="7139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00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01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302" name="Primary Presentation 2026.025.jpeg" descr="Primary Presentation 2026.025.jpeg"/>
          <p:cNvPicPr>
            <a:picLocks noChangeAspect="1"/>
          </p:cNvPicPr>
          <p:nvPr/>
        </p:nvPicPr>
        <p:blipFill>
          <a:blip r:embed="rId2"/>
          <a:srcRect b="5380"/>
          <a:stretch>
            <a:fillRect/>
          </a:stretch>
        </p:blipFill>
        <p:spPr>
          <a:xfrm>
            <a:off x="0" y="0"/>
            <a:ext cx="13004800" cy="9228814"/>
          </a:xfrm>
          <a:prstGeom prst="rect">
            <a:avLst/>
          </a:prstGeom>
          <a:ln w="12700">
            <a:miter lim="400000"/>
          </a:ln>
        </p:spPr>
      </p:pic>
      <p:sp>
        <p:nvSpPr>
          <p:cNvPr id="303" name="https://www.knowsleyclcs.org.uk/wp-content/uploads/2026/07/Parental-Controls-booklet-2026.pdf"/>
          <p:cNvSpPr txBox="1"/>
          <p:nvPr/>
        </p:nvSpPr>
        <p:spPr>
          <a:xfrm>
            <a:off x="2079674" y="9234607"/>
            <a:ext cx="8845452" cy="342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457200">
              <a:lnSpc>
                <a:spcPct val="100000"/>
              </a:lnSpc>
              <a:spcBef>
                <a:spcPts val="0"/>
              </a:spcBef>
              <a:defRPr sz="1600" u="sng">
                <a:solidFill>
                  <a:srgbClr val="467886"/>
                </a:solidFill>
                <a:latin typeface="Helvetica"/>
                <a:ea typeface="Helvetica"/>
                <a:cs typeface="Helvetica"/>
                <a:sym typeface="Helvetica"/>
                <a:hlinkClick r:id="rId3"/>
              </a:defRPr>
            </a:lvl1pPr>
          </a:lstStyle>
          <a:p>
            <a:r>
              <a:rPr>
                <a:hlinkClick r:id="rId3"/>
              </a:rPr>
              <a:t>https://www.knowsleyclcs.org.uk/wp-content/uploads/2026/07/Parental-Controls-booklet-2026.pdf</a:t>
            </a:r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06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07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308" name="Primary Presentation 2026.026.jpeg" descr="Primary Presentation 2026.02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11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12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313" name="Primary Presentation 2026.027.jpeg" descr="Primary Presentation 2026.02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hueOff val="348544"/>
            <a:lumOff val="7139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" name="Screenshot 2023-08-04 at 12.59.06.png" descr="Screenshot 2023-08-04 at 12.59.06.png"/>
          <p:cNvPicPr>
            <a:picLocks noChangeAspect="1"/>
          </p:cNvPicPr>
          <p:nvPr/>
        </p:nvPicPr>
        <p:blipFill>
          <a:blip r:embed="rId2"/>
          <a:srcRect l="49955"/>
          <a:stretch>
            <a:fillRect/>
          </a:stretch>
        </p:blipFill>
        <p:spPr>
          <a:xfrm>
            <a:off x="8579556" y="3492301"/>
            <a:ext cx="4176769" cy="2769141"/>
          </a:xfrm>
          <a:prstGeom prst="rect">
            <a:avLst/>
          </a:prstGeom>
          <a:ln w="12700">
            <a:miter lim="400000"/>
          </a:ln>
        </p:spPr>
      </p:pic>
      <p:pic>
        <p:nvPicPr>
          <p:cNvPr id="316" name="Screenshot 2023-08-04 at 12.59.06.png" descr="Screenshot 2023-08-04 at 12.59.06.png"/>
          <p:cNvPicPr>
            <a:picLocks noChangeAspect="1"/>
          </p:cNvPicPr>
          <p:nvPr/>
        </p:nvPicPr>
        <p:blipFill>
          <a:blip r:embed="rId2"/>
          <a:srcRect r="50118"/>
          <a:stretch>
            <a:fillRect/>
          </a:stretch>
        </p:blipFill>
        <p:spPr>
          <a:xfrm>
            <a:off x="8586502" y="6505216"/>
            <a:ext cx="4163017" cy="2769057"/>
          </a:xfrm>
          <a:prstGeom prst="rect">
            <a:avLst/>
          </a:prstGeom>
          <a:ln w="12700">
            <a:miter lim="400000"/>
          </a:ln>
        </p:spPr>
      </p:pic>
      <p:pic>
        <p:nvPicPr>
          <p:cNvPr id="317" name="Screenshot 2023-08-04 at 13.00.23.png" descr="Screenshot 2023-08-04 at 13.00.23.png"/>
          <p:cNvPicPr>
            <a:picLocks noChangeAspect="1"/>
          </p:cNvPicPr>
          <p:nvPr/>
        </p:nvPicPr>
        <p:blipFill>
          <a:blip r:embed="rId3"/>
          <a:srcRect l="50065"/>
          <a:stretch>
            <a:fillRect/>
          </a:stretch>
        </p:blipFill>
        <p:spPr>
          <a:xfrm>
            <a:off x="4247315" y="4930540"/>
            <a:ext cx="4176757" cy="2717874"/>
          </a:xfrm>
          <a:prstGeom prst="rect">
            <a:avLst/>
          </a:prstGeom>
          <a:ln w="12700">
            <a:miter lim="400000"/>
          </a:ln>
        </p:spPr>
      </p:pic>
      <p:pic>
        <p:nvPicPr>
          <p:cNvPr id="318" name="Screenshot 2023-08-04 at 13.00.23.png" descr="Screenshot 2023-08-04 at 13.00.23.png"/>
          <p:cNvPicPr>
            <a:picLocks noChangeAspect="1"/>
          </p:cNvPicPr>
          <p:nvPr/>
        </p:nvPicPr>
        <p:blipFill>
          <a:blip r:embed="rId3"/>
          <a:srcRect r="49938"/>
          <a:stretch>
            <a:fillRect/>
          </a:stretch>
        </p:blipFill>
        <p:spPr>
          <a:xfrm>
            <a:off x="8586502" y="546458"/>
            <a:ext cx="4162709" cy="270185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9" name="Screenshot 2023-08-04 at 13.01.19.png" descr="Screenshot 2023-08-04 at 13.01.1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1233" y="2037405"/>
            <a:ext cx="4208877" cy="2768998"/>
          </a:xfrm>
          <a:prstGeom prst="rect">
            <a:avLst/>
          </a:prstGeom>
          <a:ln w="12700">
            <a:miter lim="400000"/>
          </a:ln>
        </p:spPr>
      </p:pic>
      <p:sp>
        <p:nvSpPr>
          <p:cNvPr id="320" name="Internet matters also contains parental control guides for dozens of other devices including games consoles and smartphones"/>
          <p:cNvSpPr txBox="1"/>
          <p:nvPr/>
        </p:nvSpPr>
        <p:spPr>
          <a:xfrm>
            <a:off x="328326" y="880090"/>
            <a:ext cx="3564447" cy="67929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000"/>
            </a:lvl1pPr>
          </a:lstStyle>
          <a:p>
            <a:r>
              <a:t>Internet matters also contains parental control guides for dozens of other devices including games consoles and smartphones</a:t>
            </a:r>
          </a:p>
        </p:txBody>
      </p:sp>
      <p:sp>
        <p:nvSpPr>
          <p:cNvPr id="321" name="https://www.internetmatters.org/parental-controls"/>
          <p:cNvSpPr txBox="1"/>
          <p:nvPr/>
        </p:nvSpPr>
        <p:spPr>
          <a:xfrm>
            <a:off x="408878" y="8640040"/>
            <a:ext cx="10019577" cy="6098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defRPr sz="1600">
                <a:solidFill>
                  <a:srgbClr val="5E5E5E"/>
                </a:solidFill>
              </a:defRPr>
            </a:pPr>
            <a:r>
              <a:rPr sz="3500" u="sng">
                <a:solidFill>
                  <a:schemeClr val="accent1">
                    <a:lumOff val="-13575"/>
                  </a:schemeClr>
                </a:solidFill>
                <a:hlinkClick r:id="rId5"/>
              </a:rPr>
              <a:t>https://www.internetmatters.org/parental-controls</a:t>
            </a:r>
            <a:r>
              <a:t> </a:t>
            </a:r>
          </a:p>
        </p:txBody>
      </p:sp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24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25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326" name="Primary Presentation 2026.029.jpeg" descr="Primary Presentation 2026.02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1733930" rtl="0" fontAlgn="auto" latinLnBrk="0" hangingPunct="0">
          <a:lnSpc>
            <a:spcPct val="90000"/>
          </a:lnSpc>
          <a:spcBef>
            <a:spcPts val="320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1733930" rtl="0" fontAlgn="auto" latinLnBrk="0" hangingPunct="0">
          <a:lnSpc>
            <a:spcPct val="90000"/>
          </a:lnSpc>
          <a:spcBef>
            <a:spcPts val="320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</Words>
  <Application>Microsoft Office PowerPoint</Application>
  <PresentationFormat>Custom</PresentationFormat>
  <Paragraphs>13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2" baseType="lpstr">
      <vt:lpstr>Helvetica Neue</vt:lpstr>
      <vt:lpstr>Helvetica Neue Medium</vt:lpstr>
      <vt:lpstr>21_BasicWhite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Be Knowledgeable</vt:lpstr>
      <vt:lpstr>PowerPoint Presentation</vt:lpstr>
      <vt:lpstr>Test your home filtering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Laurie, Kathryn</dc:creator>
  <cp:lastModifiedBy>Kat  Laurie</cp:lastModifiedBy>
  <cp:revision>1</cp:revision>
  <dcterms:modified xsi:type="dcterms:W3CDTF">2026-09-25T09:04:01Z</dcterms:modified>
</cp:coreProperties>
</file>