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7556500" cy="10693400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Montserrat" panose="020B0604020202020204" charset="0"/>
      <p:regular r:id="rId16"/>
    </p:embeddedFont>
    <p:embeddedFont>
      <p:font typeface="Montserrat Bold" panose="020B0604020202020204" charset="0"/>
      <p:regular r:id="rId17"/>
    </p:embeddedFont>
    <p:embeddedFont>
      <p:font typeface="Montserrat Medium" panose="020B0604020202020204" charset="0"/>
      <p:regular r:id="rId18"/>
    </p:embeddedFont>
    <p:embeddedFont>
      <p:font typeface="Open Sauce" panose="020B0604020202020204" charset="0"/>
      <p:regular r:id="rId19"/>
    </p:embeddedFont>
    <p:embeddedFont>
      <p:font typeface="Red Hat Display Bold" panose="020B0604020202020204" charset="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9" d="100"/>
          <a:sy n="69" d="100"/>
        </p:scale>
        <p:origin x="3162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svg"/><Relationship Id="rId4" Type="http://schemas.openxmlformats.org/officeDocument/2006/relationships/image" Target="../media/image12.sv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myhappymind.org#:~:text=here%20for%20everyone.-,View%20on%20Amazon,-You%20Can%20Do" TargetMode="External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.png"/><Relationship Id="rId3" Type="http://schemas.openxmlformats.org/officeDocument/2006/relationships/image" Target="../media/image23.svg"/><Relationship Id="rId7" Type="http://schemas.openxmlformats.org/officeDocument/2006/relationships/image" Target="../media/image27.svg"/><Relationship Id="rId12" Type="http://schemas.openxmlformats.org/officeDocument/2006/relationships/image" Target="../media/image3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11" Type="http://schemas.openxmlformats.org/officeDocument/2006/relationships/image" Target="../media/image31.svg"/><Relationship Id="rId5" Type="http://schemas.openxmlformats.org/officeDocument/2006/relationships/image" Target="../media/image25.svg"/><Relationship Id="rId15" Type="http://schemas.openxmlformats.org/officeDocument/2006/relationships/image" Target="../media/image1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svg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516" y="10460508"/>
            <a:ext cx="7550484" cy="231492"/>
          </a:xfrm>
          <a:custGeom>
            <a:avLst/>
            <a:gdLst/>
            <a:ahLst/>
            <a:cxnLst/>
            <a:rect l="l" t="t" r="r" b="b"/>
            <a:pathLst>
              <a:path w="7550484" h="231492">
                <a:moveTo>
                  <a:pt x="0" y="0"/>
                </a:moveTo>
                <a:lnTo>
                  <a:pt x="7550484" y="0"/>
                </a:lnTo>
                <a:lnTo>
                  <a:pt x="7550484" y="231492"/>
                </a:lnTo>
                <a:lnTo>
                  <a:pt x="0" y="231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93820" y="296639"/>
            <a:ext cx="2566131" cy="1007238"/>
          </a:xfrm>
          <a:custGeom>
            <a:avLst/>
            <a:gdLst/>
            <a:ahLst/>
            <a:cxnLst/>
            <a:rect l="l" t="t" r="r" b="b"/>
            <a:pathLst>
              <a:path w="2566131" h="1007238">
                <a:moveTo>
                  <a:pt x="0" y="0"/>
                </a:moveTo>
                <a:lnTo>
                  <a:pt x="2566131" y="0"/>
                </a:lnTo>
                <a:lnTo>
                  <a:pt x="2566131" y="1007238"/>
                </a:lnTo>
                <a:lnTo>
                  <a:pt x="0" y="10072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3525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5301933" y="474667"/>
            <a:ext cx="1836247" cy="719257"/>
          </a:xfrm>
          <a:custGeom>
            <a:avLst/>
            <a:gdLst/>
            <a:ahLst/>
            <a:cxnLst/>
            <a:rect l="l" t="t" r="r" b="b"/>
            <a:pathLst>
              <a:path w="1836247" h="719257">
                <a:moveTo>
                  <a:pt x="0" y="0"/>
                </a:moveTo>
                <a:lnTo>
                  <a:pt x="1836247" y="0"/>
                </a:lnTo>
                <a:lnTo>
                  <a:pt x="1836247" y="719257"/>
                </a:lnTo>
                <a:lnTo>
                  <a:pt x="0" y="71925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57" r="-57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593339" y="4381820"/>
            <a:ext cx="6310180" cy="6310180"/>
          </a:xfrm>
          <a:custGeom>
            <a:avLst/>
            <a:gdLst/>
            <a:ahLst/>
            <a:cxnLst/>
            <a:rect l="l" t="t" r="r" b="b"/>
            <a:pathLst>
              <a:path w="6310180" h="6310180">
                <a:moveTo>
                  <a:pt x="0" y="0"/>
                </a:moveTo>
                <a:lnTo>
                  <a:pt x="6310180" y="0"/>
                </a:lnTo>
                <a:lnTo>
                  <a:pt x="6310180" y="6310180"/>
                </a:lnTo>
                <a:lnTo>
                  <a:pt x="0" y="631018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430678" y="2292001"/>
            <a:ext cx="6635502" cy="22542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800"/>
              </a:lnSpc>
            </a:pPr>
            <a:r>
              <a:rPr lang="en-US" sz="8000" b="1" spc="-280">
                <a:solidFill>
                  <a:srgbClr val="55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Parent Newsletter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93820" y="1946558"/>
            <a:ext cx="4808113" cy="339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 b="1" spc="-30">
                <a:solidFill>
                  <a:srgbClr val="555457">
                    <a:alpha val="97647"/>
                  </a:srgbClr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Appreciate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516" y="10460508"/>
            <a:ext cx="7550484" cy="231492"/>
          </a:xfrm>
          <a:custGeom>
            <a:avLst/>
            <a:gdLst/>
            <a:ahLst/>
            <a:cxnLst/>
            <a:rect l="l" t="t" r="r" b="b"/>
            <a:pathLst>
              <a:path w="7550484" h="231492">
                <a:moveTo>
                  <a:pt x="0" y="0"/>
                </a:moveTo>
                <a:lnTo>
                  <a:pt x="7550484" y="0"/>
                </a:lnTo>
                <a:lnTo>
                  <a:pt x="7550484" y="231492"/>
                </a:lnTo>
                <a:lnTo>
                  <a:pt x="0" y="231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304280" y="5718739"/>
            <a:ext cx="4973261" cy="4973261"/>
          </a:xfrm>
          <a:custGeom>
            <a:avLst/>
            <a:gdLst/>
            <a:ahLst/>
            <a:cxnLst/>
            <a:rect l="l" t="t" r="r" b="b"/>
            <a:pathLst>
              <a:path w="4973261" h="4973261">
                <a:moveTo>
                  <a:pt x="0" y="0"/>
                </a:moveTo>
                <a:lnTo>
                  <a:pt x="4973262" y="0"/>
                </a:lnTo>
                <a:lnTo>
                  <a:pt x="4973262" y="4973261"/>
                </a:lnTo>
                <a:lnTo>
                  <a:pt x="0" y="497326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756000" y="578170"/>
            <a:ext cx="6635502" cy="13684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200"/>
              </a:lnSpc>
            </a:pPr>
            <a:r>
              <a:rPr lang="en-US" sz="8000" b="1" spc="-280">
                <a:solidFill>
                  <a:srgbClr val="55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About Us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756000" y="1925479"/>
            <a:ext cx="2909331" cy="2197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40"/>
              </a:lnSpc>
            </a:pPr>
            <a:r>
              <a:rPr lang="en-US" sz="1600" b="1" spc="-24">
                <a:solidFill>
                  <a:srgbClr val="555457">
                    <a:alpha val="69804"/>
                  </a:srgbClr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myHappymind is an award winning, NHS backed whole school and nursery curriculum. It teaches children preventative habits that support positive mental health, resilience and self esteem.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873461" y="1927541"/>
            <a:ext cx="2808161" cy="4179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Taught to every child in a school from Early Years through to Year 6, myHappymind is delivered via an innovative technology platform making learning easy and fun.</a:t>
            </a: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endParaRPr lang="en-US" sz="1200" u="none" strike="noStrike" spc="-18">
              <a:solidFill>
                <a:srgbClr val="555457">
                  <a:alpha val="69804"/>
                </a:srgbClr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All of the concepts we teach are based in science and research and grounded in Neuroscience and positive psychology.</a:t>
            </a: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endParaRPr lang="en-US" sz="1200" u="none" strike="noStrike" spc="-18">
              <a:solidFill>
                <a:srgbClr val="555457">
                  <a:alpha val="69804"/>
                </a:srgbClr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We are passionate about supporting teacher wellbeing too and so all schools using the programme have access to a teacher wellbeing programme.</a:t>
            </a: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endParaRPr lang="en-US" sz="1200" u="none" strike="noStrike" spc="-18">
              <a:solidFill>
                <a:srgbClr val="555457">
                  <a:alpha val="69804"/>
                </a:srgbClr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We are also proud to support parents by providing them with a free app to continue the learning at home.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136262" y="6644051"/>
            <a:ext cx="3287476" cy="3291949"/>
          </a:xfrm>
          <a:custGeom>
            <a:avLst/>
            <a:gdLst/>
            <a:ahLst/>
            <a:cxnLst/>
            <a:rect l="l" t="t" r="r" b="b"/>
            <a:pathLst>
              <a:path w="3287476" h="3291949">
                <a:moveTo>
                  <a:pt x="0" y="0"/>
                </a:moveTo>
                <a:lnTo>
                  <a:pt x="3287476" y="0"/>
                </a:lnTo>
                <a:lnTo>
                  <a:pt x="3287476" y="3291949"/>
                </a:lnTo>
                <a:lnTo>
                  <a:pt x="0" y="32919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753840" y="82267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Celebrate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756000" y="15929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Celebrate</a:t>
            </a:r>
          </a:p>
        </p:txBody>
      </p:sp>
      <p:sp>
        <p:nvSpPr>
          <p:cNvPr id="6" name="Freeform 6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8" name="Group 8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51BA91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0" y="3052619"/>
            <a:ext cx="7560000" cy="231492"/>
            <a:chOff x="0" y="0"/>
            <a:chExt cx="2709333" cy="82962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A9DDCA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498252" y="3597616"/>
            <a:ext cx="6048000" cy="1974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spc="-2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We have just come to the end of the Appreciate module in the myHappymind programme. </a:t>
            </a:r>
          </a:p>
          <a:p>
            <a:pPr algn="l">
              <a:lnSpc>
                <a:spcPts val="1959"/>
              </a:lnSpc>
            </a:pPr>
            <a:endParaRPr lang="en-US" sz="1399" spc="-2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We have learnt: </a:t>
            </a:r>
          </a:p>
          <a:p>
            <a:pPr algn="l">
              <a:lnSpc>
                <a:spcPts val="1959"/>
              </a:lnSpc>
            </a:pPr>
            <a:endParaRPr lang="en-US" sz="1399" b="1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302259" lvl="1" indent="-151129" algn="l">
              <a:lnSpc>
                <a:spcPts val="1959"/>
              </a:lnSpc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How to develop an Attitude of Gratitude </a:t>
            </a:r>
          </a:p>
          <a:p>
            <a:pPr marL="302259" lvl="1" indent="-151129" algn="l">
              <a:lnSpc>
                <a:spcPts val="1959"/>
              </a:lnSpc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How to be grateful for others, experiences and ourselves.</a:t>
            </a:r>
          </a:p>
          <a:p>
            <a:pPr marL="302259" lvl="1" indent="-151129" algn="l">
              <a:lnSpc>
                <a:spcPts val="1959"/>
              </a:lnSpc>
              <a:spcBef>
                <a:spcPct val="0"/>
              </a:spcBef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How giving and receiving gratitude makes us feel.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2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56000" y="15929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Appreciate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756000" y="4499524"/>
            <a:ext cx="6045840" cy="1190977"/>
            <a:chOff x="0" y="0"/>
            <a:chExt cx="3287965" cy="6477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287977" cy="647700"/>
            </a:xfrm>
            <a:custGeom>
              <a:avLst/>
              <a:gdLst/>
              <a:ahLst/>
              <a:cxnLst/>
              <a:rect l="l" t="t" r="r" b="b"/>
              <a:pathLst>
                <a:path w="3287977" h="647700">
                  <a:moveTo>
                    <a:pt x="2963370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2963370" y="488232"/>
                  </a:lnTo>
                  <a:cubicBezTo>
                    <a:pt x="3161528" y="488232"/>
                    <a:pt x="3287965" y="364720"/>
                    <a:pt x="3287965" y="241300"/>
                  </a:cubicBezTo>
                  <a:cubicBezTo>
                    <a:pt x="3287977" y="123512"/>
                    <a:pt x="3161528" y="0"/>
                    <a:pt x="2963370" y="0"/>
                  </a:cubicBezTo>
                  <a:close/>
                </a:path>
              </a:pathLst>
            </a:custGeom>
            <a:solidFill>
              <a:srgbClr val="51BA91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9525"/>
              <a:ext cx="3287965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What have you been grateful for today and how did you show it? </a:t>
              </a: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756000" y="7495847"/>
            <a:ext cx="3281748" cy="1190977"/>
            <a:chOff x="0" y="0"/>
            <a:chExt cx="1784743" cy="6477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784755" cy="647700"/>
            </a:xfrm>
            <a:custGeom>
              <a:avLst/>
              <a:gdLst/>
              <a:ahLst/>
              <a:cxnLst/>
              <a:rect l="l" t="t" r="r" b="b"/>
              <a:pathLst>
                <a:path w="1784755" h="647700">
                  <a:moveTo>
                    <a:pt x="1485757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1485757" y="488232"/>
                  </a:lnTo>
                  <a:cubicBezTo>
                    <a:pt x="1658306" y="488232"/>
                    <a:pt x="1784743" y="364720"/>
                    <a:pt x="1784743" y="241300"/>
                  </a:cubicBezTo>
                  <a:cubicBezTo>
                    <a:pt x="1784755" y="123512"/>
                    <a:pt x="1658306" y="0"/>
                    <a:pt x="1485757" y="0"/>
                  </a:cubicBezTo>
                  <a:close/>
                </a:path>
              </a:pathLst>
            </a:custGeom>
            <a:solidFill>
              <a:srgbClr val="51BA91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9525"/>
              <a:ext cx="1784743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How does it make you feel when you give or receive gratitude?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53840" y="5940848"/>
            <a:ext cx="6048000" cy="1190977"/>
            <a:chOff x="0" y="0"/>
            <a:chExt cx="3289140" cy="6477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289152" cy="647700"/>
            </a:xfrm>
            <a:custGeom>
              <a:avLst/>
              <a:gdLst/>
              <a:ahLst/>
              <a:cxnLst/>
              <a:rect l="l" t="t" r="r" b="b"/>
              <a:pathLst>
                <a:path w="3289152" h="647700">
                  <a:moveTo>
                    <a:pt x="2964525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2964525" y="488232"/>
                  </a:lnTo>
                  <a:cubicBezTo>
                    <a:pt x="3162702" y="488232"/>
                    <a:pt x="3289140" y="364720"/>
                    <a:pt x="3289140" y="241300"/>
                  </a:cubicBezTo>
                  <a:cubicBezTo>
                    <a:pt x="3289152" y="123512"/>
                    <a:pt x="3162702" y="0"/>
                    <a:pt x="2964525" y="0"/>
                  </a:cubicBezTo>
                  <a:close/>
                </a:path>
              </a:pathLst>
            </a:custGeom>
            <a:solidFill>
              <a:srgbClr val="51BA91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9525"/>
              <a:ext cx="3289140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What are the three categories on the Wheel of Gratitude?</a:t>
              </a:r>
            </a:p>
          </p:txBody>
        </p:sp>
      </p:grpSp>
      <p:sp>
        <p:nvSpPr>
          <p:cNvPr id="12" name="Freeform 12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14" name="Group 14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51BA91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0" y="3052619"/>
            <a:ext cx="7560000" cy="231492"/>
            <a:chOff x="0" y="0"/>
            <a:chExt cx="2709333" cy="82962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A9DDCA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20" name="Freeform 20"/>
          <p:cNvSpPr/>
          <p:nvPr/>
        </p:nvSpPr>
        <p:spPr>
          <a:xfrm>
            <a:off x="4037748" y="6778690"/>
            <a:ext cx="3817116" cy="3816268"/>
          </a:xfrm>
          <a:custGeom>
            <a:avLst/>
            <a:gdLst/>
            <a:ahLst/>
            <a:cxnLst/>
            <a:rect l="l" t="t" r="r" b="b"/>
            <a:pathLst>
              <a:path w="3817116" h="3816268">
                <a:moveTo>
                  <a:pt x="0" y="0"/>
                </a:moveTo>
                <a:lnTo>
                  <a:pt x="3817116" y="0"/>
                </a:lnTo>
                <a:lnTo>
                  <a:pt x="3817116" y="3816268"/>
                </a:lnTo>
                <a:lnTo>
                  <a:pt x="0" y="381626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753840" y="3609087"/>
            <a:ext cx="6048000" cy="4883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Why not ask your children to tell you what they have learnt? 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Here are some questions to help you: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3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756000" y="15929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Appreciate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C080B3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2160" y="3052619"/>
            <a:ext cx="7560000" cy="231492"/>
            <a:chOff x="0" y="0"/>
            <a:chExt cx="2709333" cy="8296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D9B3D1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4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56000" y="813150"/>
            <a:ext cx="6048000" cy="1695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600"/>
              </a:lnSpc>
              <a:spcBef>
                <a:spcPct val="0"/>
              </a:spcBef>
            </a:pPr>
            <a:r>
              <a:rPr lang="en-US" sz="6000" b="1" u="none" strike="noStrike" spc="-90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Support your child at home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756000" y="8505583"/>
            <a:ext cx="6048000" cy="1430417"/>
            <a:chOff x="0" y="0"/>
            <a:chExt cx="2167467" cy="512629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167467" cy="512629"/>
            </a:xfrm>
            <a:custGeom>
              <a:avLst/>
              <a:gdLst/>
              <a:ahLst/>
              <a:cxnLst/>
              <a:rect l="l" t="t" r="r" b="b"/>
              <a:pathLst>
                <a:path w="2167467" h="512629">
                  <a:moveTo>
                    <a:pt x="47363" y="0"/>
                  </a:moveTo>
                  <a:lnTo>
                    <a:pt x="2120104" y="0"/>
                  </a:lnTo>
                  <a:cubicBezTo>
                    <a:pt x="2146262" y="0"/>
                    <a:pt x="2167467" y="21205"/>
                    <a:pt x="2167467" y="47363"/>
                  </a:cubicBezTo>
                  <a:lnTo>
                    <a:pt x="2167467" y="465266"/>
                  </a:lnTo>
                  <a:cubicBezTo>
                    <a:pt x="2167467" y="477828"/>
                    <a:pt x="2162477" y="489875"/>
                    <a:pt x="2153595" y="498757"/>
                  </a:cubicBezTo>
                  <a:cubicBezTo>
                    <a:pt x="2144712" y="507639"/>
                    <a:pt x="2132665" y="512629"/>
                    <a:pt x="2120104" y="512629"/>
                  </a:cubicBezTo>
                  <a:lnTo>
                    <a:pt x="47363" y="512629"/>
                  </a:lnTo>
                  <a:cubicBezTo>
                    <a:pt x="21205" y="512629"/>
                    <a:pt x="0" y="491424"/>
                    <a:pt x="0" y="465266"/>
                  </a:cubicBezTo>
                  <a:lnTo>
                    <a:pt x="0" y="47363"/>
                  </a:lnTo>
                  <a:cubicBezTo>
                    <a:pt x="0" y="21205"/>
                    <a:pt x="21205" y="0"/>
                    <a:pt x="4736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CC99C2"/>
              </a:solidFill>
              <a:prstDash val="solid"/>
              <a:round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2167467" cy="5412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To access the materials just go to </a:t>
              </a:r>
              <a:r>
                <a:rPr lang="en-US" sz="1299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https://myhappymind.org/parent-resources</a:t>
              </a: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and enter your name, email and authentication code.</a:t>
              </a:r>
            </a:p>
            <a:p>
              <a:pPr algn="ctr">
                <a:lnSpc>
                  <a:spcPts val="1819"/>
                </a:lnSpc>
              </a:pPr>
              <a:endParaRPr lang="en-US" sz="12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(Please contact your school for your authentication code.)</a:t>
              </a: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753840" y="3701617"/>
            <a:ext cx="6050160" cy="22218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Log onto the parent app for more information about the Appreciate module and how you can support your child at home.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There are lots of activities you can do together including creating a thankful tree, listening to the story and song, plus much more.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There is a whole Kid’s Zone for your child to enjoy with interactive games. As well as resources for grown-ups too. 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15" name="Group 15"/>
          <p:cNvGrpSpPr/>
          <p:nvPr/>
        </p:nvGrpSpPr>
        <p:grpSpPr>
          <a:xfrm>
            <a:off x="4826939" y="6243500"/>
            <a:ext cx="1974901" cy="1974901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CC99C2"/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sp>
        <p:nvSpPr>
          <p:cNvPr id="18" name="Freeform 18"/>
          <p:cNvSpPr/>
          <p:nvPr/>
        </p:nvSpPr>
        <p:spPr>
          <a:xfrm>
            <a:off x="4915982" y="7277313"/>
            <a:ext cx="1796816" cy="941088"/>
          </a:xfrm>
          <a:custGeom>
            <a:avLst/>
            <a:gdLst/>
            <a:ahLst/>
            <a:cxnLst/>
            <a:rect l="l" t="t" r="r" b="b"/>
            <a:pathLst>
              <a:path w="1796816" h="941088">
                <a:moveTo>
                  <a:pt x="0" y="0"/>
                </a:moveTo>
                <a:lnTo>
                  <a:pt x="1796816" y="0"/>
                </a:lnTo>
                <a:lnTo>
                  <a:pt x="1796816" y="941088"/>
                </a:lnTo>
                <a:lnTo>
                  <a:pt x="0" y="94108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16712" t="-41984" r="-127537" b="-318107"/>
            </a:stretch>
          </a:blipFill>
        </p:spPr>
      </p:sp>
      <p:grpSp>
        <p:nvGrpSpPr>
          <p:cNvPr id="19" name="Group 19"/>
          <p:cNvGrpSpPr/>
          <p:nvPr/>
        </p:nvGrpSpPr>
        <p:grpSpPr>
          <a:xfrm>
            <a:off x="2791436" y="6242013"/>
            <a:ext cx="1974901" cy="1974901"/>
            <a:chOff x="0" y="0"/>
            <a:chExt cx="812800" cy="81280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E08F8F"/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753840" y="6243500"/>
            <a:ext cx="1974901" cy="1974901"/>
            <a:chOff x="0" y="0"/>
            <a:chExt cx="812800" cy="8128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55C59C"/>
            </a:solidFill>
          </p:spPr>
        </p:sp>
        <p:sp>
          <p:nvSpPr>
            <p:cNvPr id="24" name="TextBox 24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sp>
        <p:nvSpPr>
          <p:cNvPr id="25" name="Freeform 25"/>
          <p:cNvSpPr/>
          <p:nvPr/>
        </p:nvSpPr>
        <p:spPr>
          <a:xfrm rot="1531929">
            <a:off x="3292569" y="6364035"/>
            <a:ext cx="970541" cy="1815035"/>
          </a:xfrm>
          <a:custGeom>
            <a:avLst/>
            <a:gdLst/>
            <a:ahLst/>
            <a:cxnLst/>
            <a:rect l="l" t="t" r="r" b="b"/>
            <a:pathLst>
              <a:path w="970541" h="1815035">
                <a:moveTo>
                  <a:pt x="0" y="0"/>
                </a:moveTo>
                <a:lnTo>
                  <a:pt x="970542" y="0"/>
                </a:lnTo>
                <a:lnTo>
                  <a:pt x="970542" y="1815036"/>
                </a:lnTo>
                <a:lnTo>
                  <a:pt x="0" y="18150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16712" t="-11758" r="-127537" b="-17096"/>
            </a:stretch>
          </a:blipFill>
        </p:spPr>
      </p:sp>
      <p:sp>
        <p:nvSpPr>
          <p:cNvPr id="26" name="TextBox 26"/>
          <p:cNvSpPr txBox="1"/>
          <p:nvPr/>
        </p:nvSpPr>
        <p:spPr>
          <a:xfrm>
            <a:off x="5141885" y="6355066"/>
            <a:ext cx="1345009" cy="198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 b="1">
                <a:solidFill>
                  <a:srgbClr val="FCF7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Educate yourself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4833121" y="6660093"/>
            <a:ext cx="1879785" cy="6172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>
                <a:solidFill>
                  <a:srgbClr val="FCF7F2"/>
                </a:solidFill>
                <a:latin typeface="Montserrat"/>
                <a:ea typeface="Montserrat"/>
                <a:cs typeface="Montserrat"/>
                <a:sym typeface="Montserrat"/>
              </a:rPr>
              <a:t>Learn all about what your children are learning in school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801398" y="6355066"/>
            <a:ext cx="1923363" cy="4076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 b="1">
                <a:solidFill>
                  <a:srgbClr val="FCF7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myHappymind for Parents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917067" y="6959178"/>
            <a:ext cx="1692024" cy="8267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>
                <a:solidFill>
                  <a:srgbClr val="FCF7F2"/>
                </a:solidFill>
                <a:latin typeface="Montserrat"/>
                <a:ea typeface="Montserrat"/>
                <a:cs typeface="Montserrat"/>
                <a:sym typeface="Montserrat"/>
              </a:rPr>
              <a:t>Exclusively for parents with children at a myHappymind School or Nursery.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772548" y="7788513"/>
            <a:ext cx="2010585" cy="2147487"/>
          </a:xfrm>
          <a:custGeom>
            <a:avLst/>
            <a:gdLst/>
            <a:ahLst/>
            <a:cxnLst/>
            <a:rect l="l" t="t" r="r" b="b"/>
            <a:pathLst>
              <a:path w="2010585" h="2147487">
                <a:moveTo>
                  <a:pt x="0" y="0"/>
                </a:moveTo>
                <a:lnTo>
                  <a:pt x="2010584" y="0"/>
                </a:lnTo>
                <a:lnTo>
                  <a:pt x="2010584" y="2147487"/>
                </a:lnTo>
                <a:lnTo>
                  <a:pt x="0" y="214748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756000" y="3898971"/>
            <a:ext cx="1654991" cy="3274683"/>
            <a:chOff x="0" y="0"/>
            <a:chExt cx="2620010" cy="5184140"/>
          </a:xfrm>
        </p:grpSpPr>
        <p:sp>
          <p:nvSpPr>
            <p:cNvPr id="5" name="Freeform 5"/>
            <p:cNvSpPr/>
            <p:nvPr/>
          </p:nvSpPr>
          <p:spPr>
            <a:xfrm>
              <a:off x="53340" y="25400"/>
              <a:ext cx="2513330" cy="5132070"/>
            </a:xfrm>
            <a:custGeom>
              <a:avLst/>
              <a:gdLst/>
              <a:ahLst/>
              <a:cxnLst/>
              <a:rect l="l" t="t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6" name="Freeform 6"/>
            <p:cNvSpPr/>
            <p:nvPr/>
          </p:nvSpPr>
          <p:spPr>
            <a:xfrm>
              <a:off x="185420" y="156210"/>
              <a:ext cx="2251710" cy="4876800"/>
            </a:xfrm>
            <a:custGeom>
              <a:avLst/>
              <a:gdLst/>
              <a:ahLst/>
              <a:cxnLst/>
              <a:rect l="l" t="t" r="r" b="b"/>
              <a:pathLst>
                <a:path w="2251710" h="4876800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5"/>
              <a:stretch>
                <a:fillRect l="-67" r="-67"/>
              </a:stretch>
            </a:blipFill>
          </p:spPr>
        </p:sp>
        <p:sp>
          <p:nvSpPr>
            <p:cNvPr id="7" name="Freeform 7"/>
            <p:cNvSpPr/>
            <p:nvPr/>
          </p:nvSpPr>
          <p:spPr>
            <a:xfrm>
              <a:off x="1121410" y="198120"/>
              <a:ext cx="347980" cy="43180"/>
            </a:xfrm>
            <a:custGeom>
              <a:avLst/>
              <a:gdLst/>
              <a:ahLst/>
              <a:cxnLst/>
              <a:rect l="l" t="t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555555"/>
            </a:solidFill>
          </p:spPr>
        </p:sp>
        <p:sp>
          <p:nvSpPr>
            <p:cNvPr id="8" name="Freeform 8"/>
            <p:cNvSpPr/>
            <p:nvPr/>
          </p:nvSpPr>
          <p:spPr>
            <a:xfrm>
              <a:off x="1578312" y="187909"/>
              <a:ext cx="66636" cy="63602"/>
            </a:xfrm>
            <a:custGeom>
              <a:avLst/>
              <a:gdLst/>
              <a:ahLst/>
              <a:cxnLst/>
              <a:rect l="l" t="t" r="r" b="b"/>
              <a:pathLst>
                <a:path w="66636" h="63602">
                  <a:moveTo>
                    <a:pt x="33318" y="51"/>
                  </a:moveTo>
                  <a:cubicBezTo>
                    <a:pt x="21941" y="0"/>
                    <a:pt x="11406" y="6040"/>
                    <a:pt x="5703" y="15885"/>
                  </a:cubicBezTo>
                  <a:cubicBezTo>
                    <a:pt x="0" y="25729"/>
                    <a:pt x="0" y="37873"/>
                    <a:pt x="5703" y="47717"/>
                  </a:cubicBezTo>
                  <a:cubicBezTo>
                    <a:pt x="11406" y="57562"/>
                    <a:pt x="21941" y="63602"/>
                    <a:pt x="33318" y="63551"/>
                  </a:cubicBezTo>
                  <a:cubicBezTo>
                    <a:pt x="44695" y="63602"/>
                    <a:pt x="55230" y="57562"/>
                    <a:pt x="60933" y="47717"/>
                  </a:cubicBezTo>
                  <a:cubicBezTo>
                    <a:pt x="66636" y="37873"/>
                    <a:pt x="66636" y="25729"/>
                    <a:pt x="60933" y="15885"/>
                  </a:cubicBezTo>
                  <a:cubicBezTo>
                    <a:pt x="55230" y="6040"/>
                    <a:pt x="44695" y="0"/>
                    <a:pt x="33318" y="51"/>
                  </a:cubicBezTo>
                  <a:close/>
                </a:path>
              </a:pathLst>
            </a:custGeom>
            <a:solidFill>
              <a:srgbClr val="555555"/>
            </a:solidFill>
          </p:spPr>
        </p:sp>
        <p:sp>
          <p:nvSpPr>
            <p:cNvPr id="9" name="Freeform 9"/>
            <p:cNvSpPr/>
            <p:nvPr/>
          </p:nvSpPr>
          <p:spPr>
            <a:xfrm>
              <a:off x="0" y="685800"/>
              <a:ext cx="27940" cy="213360"/>
            </a:xfrm>
            <a:custGeom>
              <a:avLst/>
              <a:gdLst/>
              <a:ahLst/>
              <a:cxnLst/>
              <a:rect l="l" t="t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10" name="Freeform 10"/>
            <p:cNvSpPr/>
            <p:nvPr/>
          </p:nvSpPr>
          <p:spPr>
            <a:xfrm>
              <a:off x="0" y="1057910"/>
              <a:ext cx="27940" cy="384810"/>
            </a:xfrm>
            <a:custGeom>
              <a:avLst/>
              <a:gdLst/>
              <a:ahLst/>
              <a:cxnLst/>
              <a:rect l="l" t="t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11" name="Freeform 11"/>
            <p:cNvSpPr/>
            <p:nvPr/>
          </p:nvSpPr>
          <p:spPr>
            <a:xfrm>
              <a:off x="0" y="1526540"/>
              <a:ext cx="27940" cy="386080"/>
            </a:xfrm>
            <a:custGeom>
              <a:avLst/>
              <a:gdLst/>
              <a:ahLst/>
              <a:cxnLst/>
              <a:rect l="l" t="t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12" name="Freeform 12"/>
            <p:cNvSpPr/>
            <p:nvPr/>
          </p:nvSpPr>
          <p:spPr>
            <a:xfrm>
              <a:off x="2592070" y="1184910"/>
              <a:ext cx="27940" cy="618490"/>
            </a:xfrm>
            <a:custGeom>
              <a:avLst/>
              <a:gdLst/>
              <a:ahLst/>
              <a:cxnLst/>
              <a:rect l="l" t="t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13" name="Freeform 13"/>
            <p:cNvSpPr/>
            <p:nvPr/>
          </p:nvSpPr>
          <p:spPr>
            <a:xfrm>
              <a:off x="27940" y="0"/>
              <a:ext cx="2564130" cy="5182870"/>
            </a:xfrm>
            <a:custGeom>
              <a:avLst/>
              <a:gdLst/>
              <a:ahLst/>
              <a:cxnLst/>
              <a:rect l="l" t="t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555555"/>
            </a:solidFill>
          </p:spPr>
        </p:sp>
      </p:grpSp>
      <p:grpSp>
        <p:nvGrpSpPr>
          <p:cNvPr id="14" name="Group 14"/>
          <p:cNvGrpSpPr>
            <a:grpSpLocks noChangeAspect="1"/>
          </p:cNvGrpSpPr>
          <p:nvPr/>
        </p:nvGrpSpPr>
        <p:grpSpPr>
          <a:xfrm>
            <a:off x="3259081" y="3898971"/>
            <a:ext cx="1654991" cy="3274683"/>
            <a:chOff x="0" y="0"/>
            <a:chExt cx="2620010" cy="5184140"/>
          </a:xfrm>
        </p:grpSpPr>
        <p:sp>
          <p:nvSpPr>
            <p:cNvPr id="15" name="Freeform 15"/>
            <p:cNvSpPr/>
            <p:nvPr/>
          </p:nvSpPr>
          <p:spPr>
            <a:xfrm>
              <a:off x="53340" y="25400"/>
              <a:ext cx="2513330" cy="5132070"/>
            </a:xfrm>
            <a:custGeom>
              <a:avLst/>
              <a:gdLst/>
              <a:ahLst/>
              <a:cxnLst/>
              <a:rect l="l" t="t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16" name="Freeform 16"/>
            <p:cNvSpPr/>
            <p:nvPr/>
          </p:nvSpPr>
          <p:spPr>
            <a:xfrm>
              <a:off x="185420" y="156210"/>
              <a:ext cx="2251710" cy="4876800"/>
            </a:xfrm>
            <a:custGeom>
              <a:avLst/>
              <a:gdLst/>
              <a:ahLst/>
              <a:cxnLst/>
              <a:rect l="l" t="t" r="r" b="b"/>
              <a:pathLst>
                <a:path w="2251710" h="4876800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6"/>
              <a:stretch>
                <a:fillRect l="-67" r="-67"/>
              </a:stretch>
            </a:blipFill>
          </p:spPr>
        </p:sp>
        <p:sp>
          <p:nvSpPr>
            <p:cNvPr id="17" name="Freeform 17"/>
            <p:cNvSpPr/>
            <p:nvPr/>
          </p:nvSpPr>
          <p:spPr>
            <a:xfrm>
              <a:off x="1121410" y="198120"/>
              <a:ext cx="347980" cy="43180"/>
            </a:xfrm>
            <a:custGeom>
              <a:avLst/>
              <a:gdLst/>
              <a:ahLst/>
              <a:cxnLst/>
              <a:rect l="l" t="t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555555"/>
            </a:solidFill>
          </p:spPr>
        </p:sp>
        <p:sp>
          <p:nvSpPr>
            <p:cNvPr id="18" name="Freeform 18"/>
            <p:cNvSpPr/>
            <p:nvPr/>
          </p:nvSpPr>
          <p:spPr>
            <a:xfrm>
              <a:off x="1578312" y="187909"/>
              <a:ext cx="66636" cy="63602"/>
            </a:xfrm>
            <a:custGeom>
              <a:avLst/>
              <a:gdLst/>
              <a:ahLst/>
              <a:cxnLst/>
              <a:rect l="l" t="t" r="r" b="b"/>
              <a:pathLst>
                <a:path w="66636" h="63602">
                  <a:moveTo>
                    <a:pt x="33318" y="51"/>
                  </a:moveTo>
                  <a:cubicBezTo>
                    <a:pt x="21941" y="0"/>
                    <a:pt x="11406" y="6040"/>
                    <a:pt x="5703" y="15885"/>
                  </a:cubicBezTo>
                  <a:cubicBezTo>
                    <a:pt x="0" y="25729"/>
                    <a:pt x="0" y="37873"/>
                    <a:pt x="5703" y="47717"/>
                  </a:cubicBezTo>
                  <a:cubicBezTo>
                    <a:pt x="11406" y="57562"/>
                    <a:pt x="21941" y="63602"/>
                    <a:pt x="33318" y="63551"/>
                  </a:cubicBezTo>
                  <a:cubicBezTo>
                    <a:pt x="44695" y="63602"/>
                    <a:pt x="55230" y="57562"/>
                    <a:pt x="60933" y="47717"/>
                  </a:cubicBezTo>
                  <a:cubicBezTo>
                    <a:pt x="66636" y="37873"/>
                    <a:pt x="66636" y="25729"/>
                    <a:pt x="60933" y="15885"/>
                  </a:cubicBezTo>
                  <a:cubicBezTo>
                    <a:pt x="55230" y="6040"/>
                    <a:pt x="44695" y="0"/>
                    <a:pt x="33318" y="51"/>
                  </a:cubicBezTo>
                  <a:close/>
                </a:path>
              </a:pathLst>
            </a:custGeom>
            <a:solidFill>
              <a:srgbClr val="555555"/>
            </a:solidFill>
          </p:spPr>
        </p:sp>
        <p:sp>
          <p:nvSpPr>
            <p:cNvPr id="19" name="Freeform 19"/>
            <p:cNvSpPr/>
            <p:nvPr/>
          </p:nvSpPr>
          <p:spPr>
            <a:xfrm>
              <a:off x="0" y="685800"/>
              <a:ext cx="27940" cy="213360"/>
            </a:xfrm>
            <a:custGeom>
              <a:avLst/>
              <a:gdLst/>
              <a:ahLst/>
              <a:cxnLst/>
              <a:rect l="l" t="t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20" name="Freeform 20"/>
            <p:cNvSpPr/>
            <p:nvPr/>
          </p:nvSpPr>
          <p:spPr>
            <a:xfrm>
              <a:off x="0" y="1057910"/>
              <a:ext cx="27940" cy="384810"/>
            </a:xfrm>
            <a:custGeom>
              <a:avLst/>
              <a:gdLst/>
              <a:ahLst/>
              <a:cxnLst/>
              <a:rect l="l" t="t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21" name="Freeform 21"/>
            <p:cNvSpPr/>
            <p:nvPr/>
          </p:nvSpPr>
          <p:spPr>
            <a:xfrm>
              <a:off x="0" y="1526540"/>
              <a:ext cx="27940" cy="386080"/>
            </a:xfrm>
            <a:custGeom>
              <a:avLst/>
              <a:gdLst/>
              <a:ahLst/>
              <a:cxnLst/>
              <a:rect l="l" t="t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22" name="Freeform 22"/>
            <p:cNvSpPr/>
            <p:nvPr/>
          </p:nvSpPr>
          <p:spPr>
            <a:xfrm>
              <a:off x="2592070" y="1184910"/>
              <a:ext cx="27940" cy="618490"/>
            </a:xfrm>
            <a:custGeom>
              <a:avLst/>
              <a:gdLst/>
              <a:ahLst/>
              <a:cxnLst/>
              <a:rect l="l" t="t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23" name="Freeform 23"/>
            <p:cNvSpPr/>
            <p:nvPr/>
          </p:nvSpPr>
          <p:spPr>
            <a:xfrm>
              <a:off x="27940" y="0"/>
              <a:ext cx="2564130" cy="5182870"/>
            </a:xfrm>
            <a:custGeom>
              <a:avLst/>
              <a:gdLst/>
              <a:ahLst/>
              <a:cxnLst/>
              <a:rect l="l" t="t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555555"/>
            </a:solidFill>
          </p:spPr>
        </p:sp>
      </p:grpSp>
      <p:grpSp>
        <p:nvGrpSpPr>
          <p:cNvPr id="24" name="Group 24"/>
          <p:cNvGrpSpPr>
            <a:grpSpLocks noChangeAspect="1"/>
          </p:cNvGrpSpPr>
          <p:nvPr/>
        </p:nvGrpSpPr>
        <p:grpSpPr>
          <a:xfrm>
            <a:off x="1871509" y="3626846"/>
            <a:ext cx="1930049" cy="3818933"/>
            <a:chOff x="0" y="0"/>
            <a:chExt cx="2620010" cy="5184140"/>
          </a:xfrm>
        </p:grpSpPr>
        <p:sp>
          <p:nvSpPr>
            <p:cNvPr id="25" name="Freeform 25"/>
            <p:cNvSpPr/>
            <p:nvPr/>
          </p:nvSpPr>
          <p:spPr>
            <a:xfrm>
              <a:off x="53340" y="25400"/>
              <a:ext cx="2513330" cy="5132070"/>
            </a:xfrm>
            <a:custGeom>
              <a:avLst/>
              <a:gdLst/>
              <a:ahLst/>
              <a:cxnLst/>
              <a:rect l="l" t="t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26" name="Freeform 26"/>
            <p:cNvSpPr/>
            <p:nvPr/>
          </p:nvSpPr>
          <p:spPr>
            <a:xfrm>
              <a:off x="185420" y="156210"/>
              <a:ext cx="2251710" cy="4876800"/>
            </a:xfrm>
            <a:custGeom>
              <a:avLst/>
              <a:gdLst/>
              <a:ahLst/>
              <a:cxnLst/>
              <a:rect l="l" t="t" r="r" b="b"/>
              <a:pathLst>
                <a:path w="2251710" h="4876800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7"/>
              <a:stretch>
                <a:fillRect t="-22" b="-22"/>
              </a:stretch>
            </a:blipFill>
          </p:spPr>
        </p:sp>
        <p:sp>
          <p:nvSpPr>
            <p:cNvPr id="27" name="Freeform 27"/>
            <p:cNvSpPr/>
            <p:nvPr/>
          </p:nvSpPr>
          <p:spPr>
            <a:xfrm>
              <a:off x="1121410" y="198120"/>
              <a:ext cx="347980" cy="43180"/>
            </a:xfrm>
            <a:custGeom>
              <a:avLst/>
              <a:gdLst/>
              <a:ahLst/>
              <a:cxnLst/>
              <a:rect l="l" t="t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555555"/>
            </a:solidFill>
          </p:spPr>
        </p:sp>
        <p:sp>
          <p:nvSpPr>
            <p:cNvPr id="28" name="Freeform 28"/>
            <p:cNvSpPr/>
            <p:nvPr/>
          </p:nvSpPr>
          <p:spPr>
            <a:xfrm>
              <a:off x="1578312" y="187909"/>
              <a:ext cx="66636" cy="63602"/>
            </a:xfrm>
            <a:custGeom>
              <a:avLst/>
              <a:gdLst/>
              <a:ahLst/>
              <a:cxnLst/>
              <a:rect l="l" t="t" r="r" b="b"/>
              <a:pathLst>
                <a:path w="66636" h="63602">
                  <a:moveTo>
                    <a:pt x="33318" y="51"/>
                  </a:moveTo>
                  <a:cubicBezTo>
                    <a:pt x="21941" y="0"/>
                    <a:pt x="11406" y="6040"/>
                    <a:pt x="5703" y="15885"/>
                  </a:cubicBezTo>
                  <a:cubicBezTo>
                    <a:pt x="0" y="25729"/>
                    <a:pt x="0" y="37873"/>
                    <a:pt x="5703" y="47717"/>
                  </a:cubicBezTo>
                  <a:cubicBezTo>
                    <a:pt x="11406" y="57562"/>
                    <a:pt x="21941" y="63602"/>
                    <a:pt x="33318" y="63551"/>
                  </a:cubicBezTo>
                  <a:cubicBezTo>
                    <a:pt x="44695" y="63602"/>
                    <a:pt x="55230" y="57562"/>
                    <a:pt x="60933" y="47717"/>
                  </a:cubicBezTo>
                  <a:cubicBezTo>
                    <a:pt x="66636" y="37873"/>
                    <a:pt x="66636" y="25729"/>
                    <a:pt x="60933" y="15885"/>
                  </a:cubicBezTo>
                  <a:cubicBezTo>
                    <a:pt x="55230" y="6040"/>
                    <a:pt x="44695" y="0"/>
                    <a:pt x="33318" y="51"/>
                  </a:cubicBezTo>
                  <a:close/>
                </a:path>
              </a:pathLst>
            </a:custGeom>
            <a:solidFill>
              <a:srgbClr val="555555"/>
            </a:solidFill>
          </p:spPr>
        </p:sp>
        <p:sp>
          <p:nvSpPr>
            <p:cNvPr id="29" name="Freeform 29"/>
            <p:cNvSpPr/>
            <p:nvPr/>
          </p:nvSpPr>
          <p:spPr>
            <a:xfrm>
              <a:off x="0" y="685800"/>
              <a:ext cx="27940" cy="213360"/>
            </a:xfrm>
            <a:custGeom>
              <a:avLst/>
              <a:gdLst/>
              <a:ahLst/>
              <a:cxnLst/>
              <a:rect l="l" t="t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30" name="Freeform 30"/>
            <p:cNvSpPr/>
            <p:nvPr/>
          </p:nvSpPr>
          <p:spPr>
            <a:xfrm>
              <a:off x="0" y="1057910"/>
              <a:ext cx="27940" cy="384810"/>
            </a:xfrm>
            <a:custGeom>
              <a:avLst/>
              <a:gdLst/>
              <a:ahLst/>
              <a:cxnLst/>
              <a:rect l="l" t="t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31" name="Freeform 31"/>
            <p:cNvSpPr/>
            <p:nvPr/>
          </p:nvSpPr>
          <p:spPr>
            <a:xfrm>
              <a:off x="0" y="1526540"/>
              <a:ext cx="27940" cy="386080"/>
            </a:xfrm>
            <a:custGeom>
              <a:avLst/>
              <a:gdLst/>
              <a:ahLst/>
              <a:cxnLst/>
              <a:rect l="l" t="t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32" name="Freeform 32"/>
            <p:cNvSpPr/>
            <p:nvPr/>
          </p:nvSpPr>
          <p:spPr>
            <a:xfrm>
              <a:off x="2592070" y="1184910"/>
              <a:ext cx="27940" cy="618490"/>
            </a:xfrm>
            <a:custGeom>
              <a:avLst/>
              <a:gdLst/>
              <a:ahLst/>
              <a:cxnLst/>
              <a:rect l="l" t="t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33" name="Freeform 33"/>
            <p:cNvSpPr/>
            <p:nvPr/>
          </p:nvSpPr>
          <p:spPr>
            <a:xfrm>
              <a:off x="27940" y="0"/>
              <a:ext cx="2564130" cy="5182870"/>
            </a:xfrm>
            <a:custGeom>
              <a:avLst/>
              <a:gdLst/>
              <a:ahLst/>
              <a:cxnLst/>
              <a:rect l="l" t="t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555555"/>
            </a:solidFill>
          </p:spPr>
        </p:sp>
      </p:grpSp>
      <p:pic>
        <p:nvPicPr>
          <p:cNvPr id="34" name="Picture 3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10894" y="8003330"/>
            <a:ext cx="1933890" cy="1933890"/>
          </a:xfrm>
          <a:prstGeom prst="rect">
            <a:avLst/>
          </a:prstGeom>
        </p:spPr>
      </p:pic>
      <p:sp>
        <p:nvSpPr>
          <p:cNvPr id="35" name="Freeform 35"/>
          <p:cNvSpPr/>
          <p:nvPr/>
        </p:nvSpPr>
        <p:spPr>
          <a:xfrm rot="7944577" flipV="1">
            <a:off x="5174663" y="6016540"/>
            <a:ext cx="1289447" cy="364269"/>
          </a:xfrm>
          <a:custGeom>
            <a:avLst/>
            <a:gdLst/>
            <a:ahLst/>
            <a:cxnLst/>
            <a:rect l="l" t="t" r="r" b="b"/>
            <a:pathLst>
              <a:path w="1289447" h="364269">
                <a:moveTo>
                  <a:pt x="0" y="364269"/>
                </a:moveTo>
                <a:lnTo>
                  <a:pt x="1289447" y="364269"/>
                </a:lnTo>
                <a:lnTo>
                  <a:pt x="1289447" y="0"/>
                </a:lnTo>
                <a:lnTo>
                  <a:pt x="0" y="0"/>
                </a:lnTo>
                <a:lnTo>
                  <a:pt x="0" y="364269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36" name="TextBox 36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4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5098943" y="4588723"/>
            <a:ext cx="1705057" cy="7368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54"/>
              </a:lnSpc>
            </a:pPr>
            <a:r>
              <a:rPr lang="en-US" sz="1589" b="1">
                <a:solidFill>
                  <a:srgbClr val="545457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Download </a:t>
            </a:r>
          </a:p>
          <a:p>
            <a:pPr algn="ctr">
              <a:lnSpc>
                <a:spcPts val="1954"/>
              </a:lnSpc>
            </a:pPr>
            <a:r>
              <a:rPr lang="en-US" sz="1589" b="1">
                <a:solidFill>
                  <a:srgbClr val="545457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your FREE </a:t>
            </a:r>
          </a:p>
          <a:p>
            <a:pPr algn="ctr">
              <a:lnSpc>
                <a:spcPts val="1954"/>
              </a:lnSpc>
            </a:pPr>
            <a:r>
              <a:rPr lang="en-US" sz="1589" b="1">
                <a:solidFill>
                  <a:srgbClr val="545457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Parent App now!</a:t>
            </a:r>
          </a:p>
        </p:txBody>
      </p:sp>
      <p:grpSp>
        <p:nvGrpSpPr>
          <p:cNvPr id="38" name="Group 38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39" name="Freeform 39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C080B3"/>
            </a:solidFill>
          </p:spPr>
        </p:sp>
        <p:sp>
          <p:nvSpPr>
            <p:cNvPr id="40" name="TextBox 40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41" name="Group 41"/>
          <p:cNvGrpSpPr/>
          <p:nvPr/>
        </p:nvGrpSpPr>
        <p:grpSpPr>
          <a:xfrm>
            <a:off x="-2160" y="3052619"/>
            <a:ext cx="7560000" cy="231492"/>
            <a:chOff x="0" y="0"/>
            <a:chExt cx="2709333" cy="82962"/>
          </a:xfrm>
        </p:grpSpPr>
        <p:sp>
          <p:nvSpPr>
            <p:cNvPr id="42" name="Freeform 42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D9B3D1"/>
            </a:solidFill>
          </p:spPr>
        </p:sp>
        <p:sp>
          <p:nvSpPr>
            <p:cNvPr id="43" name="TextBox 43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44" name="TextBox 44"/>
          <p:cNvSpPr txBox="1"/>
          <p:nvPr/>
        </p:nvSpPr>
        <p:spPr>
          <a:xfrm>
            <a:off x="756000" y="813150"/>
            <a:ext cx="6048000" cy="1695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600"/>
              </a:lnSpc>
              <a:spcBef>
                <a:spcPct val="0"/>
              </a:spcBef>
            </a:pPr>
            <a:r>
              <a:rPr lang="en-US" sz="6000" b="1" u="none" strike="noStrike" spc="-90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Support your child at home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756000" y="8382447"/>
            <a:ext cx="6048000" cy="1553553"/>
            <a:chOff x="0" y="0"/>
            <a:chExt cx="2167467" cy="55675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167467" cy="556758"/>
            </a:xfrm>
            <a:custGeom>
              <a:avLst/>
              <a:gdLst/>
              <a:ahLst/>
              <a:cxnLst/>
              <a:rect l="l" t="t" r="r" b="b"/>
              <a:pathLst>
                <a:path w="2167467" h="556758">
                  <a:moveTo>
                    <a:pt x="47363" y="0"/>
                  </a:moveTo>
                  <a:lnTo>
                    <a:pt x="2120104" y="0"/>
                  </a:lnTo>
                  <a:cubicBezTo>
                    <a:pt x="2146262" y="0"/>
                    <a:pt x="2167467" y="21205"/>
                    <a:pt x="2167467" y="47363"/>
                  </a:cubicBezTo>
                  <a:lnTo>
                    <a:pt x="2167467" y="509395"/>
                  </a:lnTo>
                  <a:cubicBezTo>
                    <a:pt x="2167467" y="521957"/>
                    <a:pt x="2162477" y="534004"/>
                    <a:pt x="2153595" y="542886"/>
                  </a:cubicBezTo>
                  <a:cubicBezTo>
                    <a:pt x="2144712" y="551768"/>
                    <a:pt x="2132665" y="556758"/>
                    <a:pt x="2120104" y="556758"/>
                  </a:cubicBezTo>
                  <a:lnTo>
                    <a:pt x="47363" y="556758"/>
                  </a:lnTo>
                  <a:cubicBezTo>
                    <a:pt x="21205" y="556758"/>
                    <a:pt x="0" y="535553"/>
                    <a:pt x="0" y="509395"/>
                  </a:cubicBezTo>
                  <a:lnTo>
                    <a:pt x="0" y="47363"/>
                  </a:lnTo>
                  <a:cubicBezTo>
                    <a:pt x="0" y="21205"/>
                    <a:pt x="21205" y="0"/>
                    <a:pt x="4736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59C2D8"/>
              </a:solidFill>
              <a:prstDash val="solid"/>
              <a:round/>
            </a:ln>
          </p:spPr>
        </p:sp>
        <p:sp>
          <p:nvSpPr>
            <p:cNvPr id="5" name="TextBox 5"/>
            <p:cNvSpPr txBox="1"/>
            <p:nvPr/>
          </p:nvSpPr>
          <p:spPr>
            <a:xfrm>
              <a:off x="0" y="-28575"/>
              <a:ext cx="2167467" cy="5853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819"/>
                </a:lnSpc>
              </a:pPr>
              <a:r>
                <a:rPr lang="en-US" sz="1299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Support your child at home:</a:t>
              </a:r>
            </a:p>
            <a:p>
              <a:pPr algn="ctr">
                <a:lnSpc>
                  <a:spcPts val="1819"/>
                </a:lnSpc>
              </a:pPr>
              <a:endParaRPr lang="en-US" sz="12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endParaRPr>
            </a:p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You  can sign up to the app here: </a:t>
              </a:r>
            </a:p>
            <a:p>
              <a:pPr algn="ctr">
                <a:lnSpc>
                  <a:spcPts val="1819"/>
                </a:lnSpc>
              </a:pPr>
              <a:r>
                <a:rPr lang="en-US" sz="1299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https://myhappymind.org/parent-resources</a:t>
              </a: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</a:t>
              </a:r>
            </a:p>
            <a:p>
              <a:pPr algn="ctr">
                <a:lnSpc>
                  <a:spcPts val="1819"/>
                </a:lnSpc>
              </a:pPr>
              <a:endParaRPr lang="en-US" sz="12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(Please contact your school for your authentication code.)</a:t>
              </a:r>
            </a:p>
          </p:txBody>
        </p:sp>
      </p:grpSp>
      <p:sp>
        <p:nvSpPr>
          <p:cNvPr id="6" name="Freeform 6"/>
          <p:cNvSpPr/>
          <p:nvPr/>
        </p:nvSpPr>
        <p:spPr>
          <a:xfrm>
            <a:off x="2167421" y="4593130"/>
            <a:ext cx="3203282" cy="3203282"/>
          </a:xfrm>
          <a:custGeom>
            <a:avLst/>
            <a:gdLst/>
            <a:ahLst/>
            <a:cxnLst/>
            <a:rect l="l" t="t" r="r" b="b"/>
            <a:pathLst>
              <a:path w="3203282" h="3203282">
                <a:moveTo>
                  <a:pt x="0" y="0"/>
                </a:moveTo>
                <a:lnTo>
                  <a:pt x="3203282" y="0"/>
                </a:lnTo>
                <a:lnTo>
                  <a:pt x="3203282" y="3203281"/>
                </a:lnTo>
                <a:lnTo>
                  <a:pt x="0" y="32032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62" r="-62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58C4DA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0" y="3052619"/>
            <a:ext cx="7560000" cy="231492"/>
            <a:chOff x="0" y="0"/>
            <a:chExt cx="2709333" cy="8296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CFE7EA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6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53840" y="3663373"/>
            <a:ext cx="6050160" cy="735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spc="-2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Here we will be learning all about how to build positive relationships with others and why relationships are so important to our well-being.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endParaRPr lang="en-US" sz="1399" spc="-2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908400" y="946500"/>
            <a:ext cx="5871240" cy="4924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880"/>
              </a:lnSpc>
            </a:pPr>
            <a:r>
              <a:rPr lang="en-US" sz="3527" b="1" spc="-52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What’s up next...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908400" y="17453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Relate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756000" y="765525"/>
            <a:ext cx="6181238" cy="15513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Want to learn more </a:t>
            </a:r>
          </a:p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about the science </a:t>
            </a:r>
          </a:p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of happiness?</a:t>
            </a:r>
          </a:p>
        </p:txBody>
      </p:sp>
      <p:sp>
        <p:nvSpPr>
          <p:cNvPr id="4" name="Freeform 4"/>
          <p:cNvSpPr/>
          <p:nvPr/>
        </p:nvSpPr>
        <p:spPr>
          <a:xfrm rot="-349966">
            <a:off x="947873" y="2933797"/>
            <a:ext cx="1887463" cy="2718239"/>
          </a:xfrm>
          <a:custGeom>
            <a:avLst/>
            <a:gdLst/>
            <a:ahLst/>
            <a:cxnLst/>
            <a:rect l="l" t="t" r="r" b="b"/>
            <a:pathLst>
              <a:path w="1887463" h="2718239">
                <a:moveTo>
                  <a:pt x="0" y="0"/>
                </a:moveTo>
                <a:lnTo>
                  <a:pt x="1887464" y="0"/>
                </a:lnTo>
                <a:lnTo>
                  <a:pt x="1887464" y="2718239"/>
                </a:lnTo>
                <a:lnTo>
                  <a:pt x="0" y="271823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809044" y="5740906"/>
            <a:ext cx="3941913" cy="4172604"/>
          </a:xfrm>
          <a:custGeom>
            <a:avLst/>
            <a:gdLst/>
            <a:ahLst/>
            <a:cxnLst/>
            <a:rect l="l" t="t" r="r" b="b"/>
            <a:pathLst>
              <a:path w="3941913" h="4172604">
                <a:moveTo>
                  <a:pt x="0" y="0"/>
                </a:moveTo>
                <a:lnTo>
                  <a:pt x="3941912" y="0"/>
                </a:lnTo>
                <a:lnTo>
                  <a:pt x="3941912" y="4172604"/>
                </a:lnTo>
                <a:lnTo>
                  <a:pt x="0" y="417260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5852"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3190632" y="2673124"/>
            <a:ext cx="3554729" cy="32110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MY HAPPY MIND</a:t>
            </a: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545457"/>
                </a:solidFill>
                <a:latin typeface="Montserrat"/>
                <a:ea typeface="Montserrat"/>
                <a:cs typeface="Montserrat"/>
                <a:sym typeface="Montserrat"/>
              </a:rPr>
              <a:t>BY LAURA EARNSHAW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545457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545457"/>
                </a:solidFill>
                <a:latin typeface="Montserrat"/>
                <a:ea typeface="Montserrat"/>
                <a:cs typeface="Montserrat"/>
                <a:sym typeface="Montserrat"/>
              </a:rPr>
              <a:t>My Happy Mind is the first book by our founder Laura Earnshaw. The book reveals all science-backed secrets used in our curriculum to empower ad educate parents - whether your child is struggling already, or you’re interested in future-proofing their mental health, there’s something in here for everyone.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545457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 b="1" u="sng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  <a:hlinkClick r:id="rId5" tooltip="https://myhappymind.org#:~:text=here%20for%20everyone.-,View%20on%20Amazon,-You%20Can%20Do"/>
              </a:rPr>
              <a:t>Click here to learn more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7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756000" y="765525"/>
            <a:ext cx="6181238" cy="5226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Appreciate in action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8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941227" y="7259054"/>
            <a:ext cx="135031" cy="167646"/>
          </a:xfrm>
          <a:custGeom>
            <a:avLst/>
            <a:gdLst/>
            <a:ahLst/>
            <a:cxnLst/>
            <a:rect l="l" t="t" r="r" b="b"/>
            <a:pathLst>
              <a:path w="135031" h="167646">
                <a:moveTo>
                  <a:pt x="0" y="0"/>
                </a:moveTo>
                <a:lnTo>
                  <a:pt x="135031" y="0"/>
                </a:lnTo>
                <a:lnTo>
                  <a:pt x="135031" y="167645"/>
                </a:lnTo>
                <a:lnTo>
                  <a:pt x="0" y="16764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928105" y="7575793"/>
            <a:ext cx="161275" cy="160689"/>
          </a:xfrm>
          <a:custGeom>
            <a:avLst/>
            <a:gdLst/>
            <a:ahLst/>
            <a:cxnLst/>
            <a:rect l="l" t="t" r="r" b="b"/>
            <a:pathLst>
              <a:path w="161275" h="160689">
                <a:moveTo>
                  <a:pt x="0" y="0"/>
                </a:moveTo>
                <a:lnTo>
                  <a:pt x="161275" y="0"/>
                </a:lnTo>
                <a:lnTo>
                  <a:pt x="161275" y="160688"/>
                </a:lnTo>
                <a:lnTo>
                  <a:pt x="0" y="1606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928105" y="8198493"/>
            <a:ext cx="161275" cy="161275"/>
          </a:xfrm>
          <a:custGeom>
            <a:avLst/>
            <a:gdLst/>
            <a:ahLst/>
            <a:cxnLst/>
            <a:rect l="l" t="t" r="r" b="b"/>
            <a:pathLst>
              <a:path w="161275" h="161275">
                <a:moveTo>
                  <a:pt x="0" y="0"/>
                </a:moveTo>
                <a:lnTo>
                  <a:pt x="161275" y="0"/>
                </a:lnTo>
                <a:lnTo>
                  <a:pt x="161275" y="161275"/>
                </a:lnTo>
                <a:lnTo>
                  <a:pt x="0" y="16127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4933432" y="7888881"/>
            <a:ext cx="161275" cy="161275"/>
          </a:xfrm>
          <a:custGeom>
            <a:avLst/>
            <a:gdLst/>
            <a:ahLst/>
            <a:cxnLst/>
            <a:rect l="l" t="t" r="r" b="b"/>
            <a:pathLst>
              <a:path w="161275" h="161275">
                <a:moveTo>
                  <a:pt x="0" y="0"/>
                </a:moveTo>
                <a:lnTo>
                  <a:pt x="161275" y="0"/>
                </a:lnTo>
                <a:lnTo>
                  <a:pt x="161275" y="161275"/>
                </a:lnTo>
                <a:lnTo>
                  <a:pt x="0" y="16127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4920836" y="6722761"/>
            <a:ext cx="1584658" cy="231492"/>
            <a:chOff x="0" y="0"/>
            <a:chExt cx="567906" cy="8296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67906" cy="82962"/>
            </a:xfrm>
            <a:custGeom>
              <a:avLst/>
              <a:gdLst/>
              <a:ahLst/>
              <a:cxnLst/>
              <a:rect l="l" t="t" r="r" b="b"/>
              <a:pathLst>
                <a:path w="567906" h="82962">
                  <a:moveTo>
                    <a:pt x="0" y="0"/>
                  </a:moveTo>
                  <a:lnTo>
                    <a:pt x="567906" y="0"/>
                  </a:lnTo>
                  <a:lnTo>
                    <a:pt x="567906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50BC92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19050"/>
              <a:ext cx="567906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488933" y="8912595"/>
            <a:ext cx="734074" cy="1240689"/>
          </a:xfrm>
          <a:custGeom>
            <a:avLst/>
            <a:gdLst/>
            <a:ahLst/>
            <a:cxnLst/>
            <a:rect l="l" t="t" r="r" b="b"/>
            <a:pathLst>
              <a:path w="734074" h="1240689">
                <a:moveTo>
                  <a:pt x="0" y="0"/>
                </a:moveTo>
                <a:lnTo>
                  <a:pt x="734074" y="0"/>
                </a:lnTo>
                <a:lnTo>
                  <a:pt x="734074" y="1240689"/>
                </a:lnTo>
                <a:lnTo>
                  <a:pt x="0" y="12406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669469" y="8912595"/>
            <a:ext cx="691735" cy="1240689"/>
          </a:xfrm>
          <a:custGeom>
            <a:avLst/>
            <a:gdLst/>
            <a:ahLst/>
            <a:cxnLst/>
            <a:rect l="l" t="t" r="r" b="b"/>
            <a:pathLst>
              <a:path w="691735" h="1240689">
                <a:moveTo>
                  <a:pt x="0" y="0"/>
                </a:moveTo>
                <a:lnTo>
                  <a:pt x="691735" y="0"/>
                </a:lnTo>
                <a:lnTo>
                  <a:pt x="691735" y="1240689"/>
                </a:lnTo>
                <a:lnTo>
                  <a:pt x="0" y="124068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5301933" y="9434027"/>
            <a:ext cx="1836247" cy="719257"/>
          </a:xfrm>
          <a:custGeom>
            <a:avLst/>
            <a:gdLst/>
            <a:ahLst/>
            <a:cxnLst/>
            <a:rect l="l" t="t" r="r" b="b"/>
            <a:pathLst>
              <a:path w="1836247" h="719257">
                <a:moveTo>
                  <a:pt x="0" y="0"/>
                </a:moveTo>
                <a:lnTo>
                  <a:pt x="1836247" y="0"/>
                </a:lnTo>
                <a:lnTo>
                  <a:pt x="1836247" y="719257"/>
                </a:lnTo>
                <a:lnTo>
                  <a:pt x="0" y="719257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-57" r="-57"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5134957" y="7176763"/>
            <a:ext cx="2822475" cy="11830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myHappymind.org</a:t>
            </a:r>
          </a:p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@myHappymind</a:t>
            </a:r>
          </a:p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@_myHappymind</a:t>
            </a:r>
          </a:p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@myHappymind</a:t>
            </a:r>
          </a:p>
        </p:txBody>
      </p:sp>
      <p:sp>
        <p:nvSpPr>
          <p:cNvPr id="13" name="Freeform 13"/>
          <p:cNvSpPr/>
          <p:nvPr/>
        </p:nvSpPr>
        <p:spPr>
          <a:xfrm>
            <a:off x="756000" y="756000"/>
            <a:ext cx="3791716" cy="1540353"/>
          </a:xfrm>
          <a:custGeom>
            <a:avLst/>
            <a:gdLst/>
            <a:ahLst/>
            <a:cxnLst/>
            <a:rect l="l" t="t" r="r" b="b"/>
            <a:pathLst>
              <a:path w="3791716" h="1540353">
                <a:moveTo>
                  <a:pt x="0" y="0"/>
                </a:moveTo>
                <a:lnTo>
                  <a:pt x="3791716" y="0"/>
                </a:lnTo>
                <a:lnTo>
                  <a:pt x="3791716" y="1540353"/>
                </a:lnTo>
                <a:lnTo>
                  <a:pt x="0" y="1540353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t="-7224"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756000" y="3013172"/>
            <a:ext cx="6181238" cy="1036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Want to hear more </a:t>
            </a:r>
          </a:p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about myHappymind?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56000" y="4291346"/>
            <a:ext cx="6048000" cy="735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Want to share a picture of your myHappymind experience as a parent? We’d love for you to join us over on our social media channels!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574</Words>
  <Application>Microsoft Office PowerPoint</Application>
  <PresentationFormat>Custom</PresentationFormat>
  <Paragraphs>77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Montserrat</vt:lpstr>
      <vt:lpstr>Red Hat Display Bold</vt:lpstr>
      <vt:lpstr>Arial</vt:lpstr>
      <vt:lpstr>Calibri</vt:lpstr>
      <vt:lpstr>Open Sauce</vt:lpstr>
      <vt:lpstr>Montserrat Bold</vt:lpstr>
      <vt:lpstr>Montserrat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Newsletter APP</dc:title>
  <dc:creator>Harrison, Stephanie</dc:creator>
  <cp:lastModifiedBy>Harrison, Stephanie</cp:lastModifiedBy>
  <cp:revision>2</cp:revision>
  <dcterms:created xsi:type="dcterms:W3CDTF">2006-08-16T00:00:00Z</dcterms:created>
  <dcterms:modified xsi:type="dcterms:W3CDTF">2026-01-08T16:39:01Z</dcterms:modified>
  <dc:identifier>DAGMsBaIjbI</dc:identifier>
</cp:coreProperties>
</file>