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61" r:id="rId2"/>
    <p:sldId id="259" r:id="rId3"/>
    <p:sldId id="257" r:id="rId4"/>
    <p:sldId id="262" r:id="rId5"/>
    <p:sldId id="258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77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97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5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6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4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75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8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67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00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94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312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77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481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84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74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0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F2926-A229-4B70-85D9-F22D5E599C36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D7B0440-9FA6-4E2C-B317-346C9CC08D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06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A5EB6-BF22-D41E-6EAC-08405F1B8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617" y="130816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Ofsted – September 2023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D849DE-B33F-0AAC-97BD-F4EBDDCDBC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643" t="42300" r="25689" b="19694"/>
          <a:stretch/>
        </p:blipFill>
        <p:spPr>
          <a:xfrm>
            <a:off x="571617" y="791215"/>
            <a:ext cx="9645403" cy="572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7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A6F2A-8FCD-7F93-3BDE-03EDD7860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23707"/>
            <a:ext cx="9017172" cy="1320800"/>
          </a:xfrm>
        </p:spPr>
        <p:txBody>
          <a:bodyPr/>
          <a:lstStyle/>
          <a:p>
            <a:pPr algn="ctr"/>
            <a:r>
              <a:rPr lang="en-GB" dirty="0"/>
              <a:t>An example of a timetable for Key Stage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440FA9-FCE9-B359-77D3-6CC986EFC6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500" t="22606" r="23240" b="18392"/>
          <a:stretch/>
        </p:blipFill>
        <p:spPr>
          <a:xfrm>
            <a:off x="102011" y="1212980"/>
            <a:ext cx="9171991" cy="5421313"/>
          </a:xfrm>
          <a:prstGeom prst="rect">
            <a:avLst/>
          </a:prstGeom>
        </p:spPr>
      </p:pic>
      <p:pic>
        <p:nvPicPr>
          <p:cNvPr id="7" name="Picture 6" descr="A close-up of a sketchbook&#10;&#10;Description automatically generated">
            <a:extLst>
              <a:ext uri="{FF2B5EF4-FFF2-40B4-BE49-F238E27FC236}">
                <a16:creationId xmlns:a16="http://schemas.microsoft.com/office/drawing/2014/main" id="{25B29E19-B1C9-1193-4E8D-D8A88D119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156" y="4997908"/>
            <a:ext cx="2454578" cy="1636385"/>
          </a:xfrm>
          <a:prstGeom prst="rect">
            <a:avLst/>
          </a:prstGeom>
        </p:spPr>
      </p:pic>
      <p:pic>
        <p:nvPicPr>
          <p:cNvPr id="4" name="Picture 3" descr="A young child writing on a piece of paper&#10;&#10;Description automatically generated">
            <a:extLst>
              <a:ext uri="{FF2B5EF4-FFF2-40B4-BE49-F238E27FC236}">
                <a16:creationId xmlns:a16="http://schemas.microsoft.com/office/drawing/2014/main" id="{0A39A5A8-1BBD-AA94-248E-FB035CA172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59736" y="2472504"/>
            <a:ext cx="2869490" cy="1912993"/>
          </a:xfrm>
          <a:prstGeom prst="rect">
            <a:avLst/>
          </a:prstGeom>
        </p:spPr>
      </p:pic>
      <p:pic>
        <p:nvPicPr>
          <p:cNvPr id="9" name="Picture 8" descr="A child writing on a piece of paper&#10;&#10;Description automatically generated">
            <a:extLst>
              <a:ext uri="{FF2B5EF4-FFF2-40B4-BE49-F238E27FC236}">
                <a16:creationId xmlns:a16="http://schemas.microsoft.com/office/drawing/2014/main" id="{1D05C671-A7F5-7A44-D20B-88258DA6E5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453" y="96087"/>
            <a:ext cx="2364058" cy="1576039"/>
          </a:xfrm>
          <a:prstGeom prst="rect">
            <a:avLst/>
          </a:prstGeom>
        </p:spPr>
      </p:pic>
      <p:sp>
        <p:nvSpPr>
          <p:cNvPr id="3" name="Smiley Face 2">
            <a:extLst>
              <a:ext uri="{FF2B5EF4-FFF2-40B4-BE49-F238E27FC236}">
                <a16:creationId xmlns:a16="http://schemas.microsoft.com/office/drawing/2014/main" id="{A5E95867-7CA7-BC9C-CA2E-5386E87BA410}"/>
              </a:ext>
            </a:extLst>
          </p:cNvPr>
          <p:cNvSpPr/>
          <p:nvPr/>
        </p:nvSpPr>
        <p:spPr>
          <a:xfrm>
            <a:off x="10108734" y="2726422"/>
            <a:ext cx="847288" cy="813732"/>
          </a:xfrm>
          <a:prstGeom prst="smileyFac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46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EE393-4517-84E9-8F5A-2A9A5C1A8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979" y="93342"/>
            <a:ext cx="9144000" cy="940591"/>
          </a:xfrm>
        </p:spPr>
        <p:txBody>
          <a:bodyPr/>
          <a:lstStyle/>
          <a:p>
            <a:pPr algn="ctr"/>
            <a:r>
              <a:rPr lang="en-GB" dirty="0"/>
              <a:t>Clubs</a:t>
            </a:r>
          </a:p>
        </p:txBody>
      </p:sp>
      <p:pic>
        <p:nvPicPr>
          <p:cNvPr id="4" name="Picture 3" descr="A group of children playing music&#10;&#10;Description automatically generated">
            <a:extLst>
              <a:ext uri="{FF2B5EF4-FFF2-40B4-BE49-F238E27FC236}">
                <a16:creationId xmlns:a16="http://schemas.microsoft.com/office/drawing/2014/main" id="{D0E8A203-A7A6-0C91-DA58-5B313542D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207" y="195943"/>
            <a:ext cx="2882382" cy="1921588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5B9316C8-12AF-B39D-7389-59BE220865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64"/>
          <a:stretch/>
        </p:blipFill>
        <p:spPr bwMode="auto">
          <a:xfrm>
            <a:off x="8818207" y="2547258"/>
            <a:ext cx="2934150" cy="176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AF963635-85FB-49AC-0627-2681E57AD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206" y="4534678"/>
            <a:ext cx="2934149" cy="220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84D40BD-9714-A506-041B-20A7F0213DBA}"/>
              </a:ext>
            </a:extLst>
          </p:cNvPr>
          <p:cNvSpPr txBox="1"/>
          <p:nvPr/>
        </p:nvSpPr>
        <p:spPr>
          <a:xfrm>
            <a:off x="692091" y="1033933"/>
            <a:ext cx="686639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Monday – Lego Club 3.15-4.15</a:t>
            </a:r>
            <a:endParaRPr lang="en-GB" sz="16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Tuesday -  Art Club 3.15-4.15</a:t>
            </a:r>
            <a:endParaRPr lang="en-GB" dirty="0">
              <a:solidFill>
                <a:srgbClr val="2F5496"/>
              </a:solidFill>
              <a:latin typeface="Verdana" panose="020B060403050404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		    Bhangra </a:t>
            </a:r>
            <a:r>
              <a:rPr lang="en-GB" sz="1800" b="0" i="0" dirty="0" err="1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Bopz</a:t>
            </a: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 3.15-4.00</a:t>
            </a:r>
          </a:p>
          <a:p>
            <a:pPr algn="l">
              <a:spcAft>
                <a:spcPts val="0"/>
              </a:spcAft>
            </a:pPr>
            <a:r>
              <a:rPr lang="en-GB" dirty="0">
                <a:solidFill>
                  <a:srgbClr val="2F5496"/>
                </a:solidFill>
                <a:latin typeface="Verdana" panose="020B0604030504040204" pitchFamily="34" charset="0"/>
              </a:rPr>
              <a:t>               </a:t>
            </a: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JMF Football 3.15-4.15</a:t>
            </a:r>
            <a:endParaRPr lang="en-GB" sz="16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Wednesday - Gym and Trampolining 3.15-4.15</a:t>
            </a:r>
            <a:endParaRPr lang="en-GB" sz="16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Thursday – </a:t>
            </a:r>
            <a:r>
              <a:rPr lang="en-GB" dirty="0">
                <a:solidFill>
                  <a:srgbClr val="2F5496"/>
                </a:solidFill>
                <a:latin typeface="Verdana" panose="020B0604030504040204" pitchFamily="34" charset="0"/>
              </a:rPr>
              <a:t>Rock Steady during the school day</a:t>
            </a:r>
            <a:endParaRPr lang="en-GB" sz="16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Friday  - French Club Lunchtime only</a:t>
            </a:r>
          </a:p>
          <a:p>
            <a:pPr algn="l">
              <a:spcAft>
                <a:spcPts val="0"/>
              </a:spcAft>
            </a:pPr>
            <a:r>
              <a:rPr lang="en-GB" dirty="0">
                <a:solidFill>
                  <a:srgbClr val="2F5496"/>
                </a:solidFill>
                <a:latin typeface="Verdana" panose="020B0604030504040204" pitchFamily="34" charset="0"/>
              </a:rPr>
              <a:t>             </a:t>
            </a: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Musical Theatre and Dance 3.15-4.15</a:t>
            </a:r>
            <a:endParaRPr lang="en-GB" sz="16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GB" sz="1800" b="0" i="0" dirty="0">
                <a:solidFill>
                  <a:srgbClr val="2F5496"/>
                </a:solidFill>
                <a:effectLst/>
                <a:latin typeface="Verdana" panose="020B0604030504040204" pitchFamily="34" charset="0"/>
              </a:rPr>
              <a:t> </a:t>
            </a:r>
            <a:endParaRPr lang="en-GB" sz="1600" b="0" i="0" dirty="0">
              <a:solidFill>
                <a:srgbClr val="212121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1" name="Explosion: 14 Points 10">
            <a:extLst>
              <a:ext uri="{FF2B5EF4-FFF2-40B4-BE49-F238E27FC236}">
                <a16:creationId xmlns:a16="http://schemas.microsoft.com/office/drawing/2014/main" id="{AAD184F5-0D86-EEB7-B19A-E2924EAFAA90}"/>
              </a:ext>
            </a:extLst>
          </p:cNvPr>
          <p:cNvSpPr/>
          <p:nvPr/>
        </p:nvSpPr>
        <p:spPr>
          <a:xfrm>
            <a:off x="940944" y="3337739"/>
            <a:ext cx="7877262" cy="3683845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537BBA-738A-F4DA-4ACA-203D38A0DE7E}"/>
              </a:ext>
            </a:extLst>
          </p:cNvPr>
          <p:cNvSpPr txBox="1"/>
          <p:nvPr/>
        </p:nvSpPr>
        <p:spPr>
          <a:xfrm>
            <a:off x="2873228" y="4369804"/>
            <a:ext cx="68663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New clubs coming soon…</a:t>
            </a:r>
          </a:p>
          <a:p>
            <a:endParaRPr lang="en-GB" dirty="0"/>
          </a:p>
          <a:p>
            <a:r>
              <a:rPr lang="en-GB" dirty="0"/>
              <a:t>Cookery Club</a:t>
            </a:r>
          </a:p>
          <a:p>
            <a:r>
              <a:rPr lang="en-GB" dirty="0"/>
              <a:t>Basketball Club</a:t>
            </a:r>
          </a:p>
          <a:p>
            <a:r>
              <a:rPr lang="en-GB" dirty="0"/>
              <a:t>Multi-sports Club</a:t>
            </a:r>
          </a:p>
          <a:p>
            <a:r>
              <a:rPr lang="en-GB" dirty="0"/>
              <a:t>Lunchtime football club for KS1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779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F8775-287C-3828-FDD0-F1ED1641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1609644"/>
            <a:ext cx="8596668" cy="1320800"/>
          </a:xfrm>
        </p:spPr>
        <p:txBody>
          <a:bodyPr/>
          <a:lstStyle/>
          <a:p>
            <a:r>
              <a:rPr lang="en-GB" dirty="0"/>
              <a:t>Breakfast and After school club</a:t>
            </a:r>
          </a:p>
        </p:txBody>
      </p:sp>
      <p:pic>
        <p:nvPicPr>
          <p:cNvPr id="4098" name="Picture 2" descr="Cherry Tree">
            <a:extLst>
              <a:ext uri="{FF2B5EF4-FFF2-40B4-BE49-F238E27FC236}">
                <a16:creationId xmlns:a16="http://schemas.microsoft.com/office/drawing/2014/main" id="{127EC492-7701-9A16-4445-E41E0795E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7" y="241693"/>
            <a:ext cx="3671887" cy="1154113"/>
          </a:xfrm>
          <a:prstGeom prst="rect">
            <a:avLst/>
          </a:prstGeom>
          <a:solidFill>
            <a:srgbClr val="000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2F9DB5-B81E-5C77-BFF9-462E96A858CC}"/>
              </a:ext>
            </a:extLst>
          </p:cNvPr>
          <p:cNvSpPr txBox="1"/>
          <p:nvPr/>
        </p:nvSpPr>
        <p:spPr>
          <a:xfrm>
            <a:off x="1145096" y="2614559"/>
            <a:ext cx="8351241" cy="3092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25000"/>
              </a:lnSpc>
              <a:spcBef>
                <a:spcPts val="0"/>
              </a:spcBef>
              <a:spcAft>
                <a:spcPts val="900"/>
              </a:spcAft>
            </a:pPr>
            <a:r>
              <a:rPr lang="en-GB" sz="2800" kern="1400" dirty="0">
                <a:ln>
                  <a:noFill/>
                </a:ln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At Hillsgrove, children have access to a breakfast and after school club. The morning sessions start at 7.30 until the children are taken into class (£6 per session) and the after-school provision is open until 6pm. (£12 per session).</a:t>
            </a:r>
            <a:endParaRPr lang="en-GB" sz="1600" kern="1400" dirty="0">
              <a:ln>
                <a:noFill/>
              </a:ln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pPr marL="0" marR="0" indent="0" algn="l">
              <a:lnSpc>
                <a:spcPct val="125000"/>
              </a:lnSpc>
              <a:spcBef>
                <a:spcPts val="0"/>
              </a:spcBef>
              <a:spcAft>
                <a:spcPts val="9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4828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EE393-4517-84E9-8F5A-2A9A5C1A8A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979" y="93343"/>
            <a:ext cx="9144000" cy="1035662"/>
          </a:xfrm>
        </p:spPr>
        <p:txBody>
          <a:bodyPr/>
          <a:lstStyle/>
          <a:p>
            <a:pPr algn="ctr"/>
            <a:r>
              <a:rPr lang="en-GB" dirty="0"/>
              <a:t>Educational Visits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69132B-86B1-D86F-B433-AE8901D76CFC}"/>
              </a:ext>
            </a:extLst>
          </p:cNvPr>
          <p:cNvSpPr txBox="1"/>
          <p:nvPr/>
        </p:nvSpPr>
        <p:spPr>
          <a:xfrm>
            <a:off x="799979" y="1170056"/>
            <a:ext cx="101354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Each class will go on at least 3 educational visits; 2 will be free and parents will be asked if they can make an optional donation for the 3</a:t>
            </a:r>
            <a:r>
              <a:rPr lang="en-GB" sz="2000" baseline="30000" dirty="0"/>
              <a:t>rd</a:t>
            </a:r>
            <a:r>
              <a:rPr lang="en-GB" sz="2000" dirty="0"/>
              <a:t> visit. The cost will be no more than £5. </a:t>
            </a:r>
          </a:p>
          <a:p>
            <a:endParaRPr lang="en-GB" sz="2000" dirty="0"/>
          </a:p>
          <a:p>
            <a:r>
              <a:rPr lang="en-GB" sz="2000" dirty="0"/>
              <a:t>Year 6 go on a residential trip for a week, where they take part in a range of activities.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9C14B6-0DAD-2048-3BE3-F51C3F683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471" y="3429000"/>
            <a:ext cx="2102109" cy="28028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B37E6C-79A3-56C8-D727-5DFF9C3F0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514" y="3748952"/>
            <a:ext cx="2269430" cy="301570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4F87A967-20B2-06AC-C7C5-26EF77717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574" y="4066179"/>
            <a:ext cx="31718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E7B747D-BCB8-164A-A31F-FD1913A0C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67" y="3429000"/>
            <a:ext cx="2381250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miley Face 3">
            <a:extLst>
              <a:ext uri="{FF2B5EF4-FFF2-40B4-BE49-F238E27FC236}">
                <a16:creationId xmlns:a16="http://schemas.microsoft.com/office/drawing/2014/main" id="{9B1D6999-FEB4-0DF9-F414-8F685E403FB0}"/>
              </a:ext>
            </a:extLst>
          </p:cNvPr>
          <p:cNvSpPr/>
          <p:nvPr/>
        </p:nvSpPr>
        <p:spPr>
          <a:xfrm>
            <a:off x="1787511" y="4313043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iley Face 5">
            <a:extLst>
              <a:ext uri="{FF2B5EF4-FFF2-40B4-BE49-F238E27FC236}">
                <a16:creationId xmlns:a16="http://schemas.microsoft.com/office/drawing/2014/main" id="{792DBA47-00AB-BB8D-6FCF-A558C4405FAF}"/>
              </a:ext>
            </a:extLst>
          </p:cNvPr>
          <p:cNvSpPr/>
          <p:nvPr/>
        </p:nvSpPr>
        <p:spPr>
          <a:xfrm>
            <a:off x="2007023" y="4900341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>
            <a:extLst>
              <a:ext uri="{FF2B5EF4-FFF2-40B4-BE49-F238E27FC236}">
                <a16:creationId xmlns:a16="http://schemas.microsoft.com/office/drawing/2014/main" id="{2A4A0CDE-0A44-BE46-4628-BEADDFE1E342}"/>
              </a:ext>
            </a:extLst>
          </p:cNvPr>
          <p:cNvSpPr/>
          <p:nvPr/>
        </p:nvSpPr>
        <p:spPr>
          <a:xfrm>
            <a:off x="1541432" y="4617353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>
            <a:extLst>
              <a:ext uri="{FF2B5EF4-FFF2-40B4-BE49-F238E27FC236}">
                <a16:creationId xmlns:a16="http://schemas.microsoft.com/office/drawing/2014/main" id="{F8187C31-349A-E76A-B94C-605B29E1C447}"/>
              </a:ext>
            </a:extLst>
          </p:cNvPr>
          <p:cNvSpPr/>
          <p:nvPr/>
        </p:nvSpPr>
        <p:spPr>
          <a:xfrm>
            <a:off x="1386026" y="4830406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miley Face 9">
            <a:extLst>
              <a:ext uri="{FF2B5EF4-FFF2-40B4-BE49-F238E27FC236}">
                <a16:creationId xmlns:a16="http://schemas.microsoft.com/office/drawing/2014/main" id="{5443F3B8-D97D-4D6D-2905-21C8BF1CE448}"/>
              </a:ext>
            </a:extLst>
          </p:cNvPr>
          <p:cNvSpPr/>
          <p:nvPr/>
        </p:nvSpPr>
        <p:spPr>
          <a:xfrm>
            <a:off x="1213395" y="4900341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4DBFEFB5-942F-517A-6AA8-45021775035A}"/>
              </a:ext>
            </a:extLst>
          </p:cNvPr>
          <p:cNvSpPr/>
          <p:nvPr/>
        </p:nvSpPr>
        <p:spPr>
          <a:xfrm>
            <a:off x="977933" y="5034014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miley Face 11">
            <a:extLst>
              <a:ext uri="{FF2B5EF4-FFF2-40B4-BE49-F238E27FC236}">
                <a16:creationId xmlns:a16="http://schemas.microsoft.com/office/drawing/2014/main" id="{3DA96F60-D7A0-DA8E-D9AB-203E78654610}"/>
              </a:ext>
            </a:extLst>
          </p:cNvPr>
          <p:cNvSpPr/>
          <p:nvPr/>
        </p:nvSpPr>
        <p:spPr>
          <a:xfrm>
            <a:off x="595991" y="5256804"/>
            <a:ext cx="292960" cy="267346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71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6AD89-7642-FA1D-F3C8-89DACC882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183" y="535554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Uniform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92A50F-2A39-9FBA-E8FD-8A249D76BD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57" t="20825" r="31123" b="43430"/>
          <a:stretch/>
        </p:blipFill>
        <p:spPr>
          <a:xfrm>
            <a:off x="268744" y="1791573"/>
            <a:ext cx="11781643" cy="4701506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C39305B3-D343-89A6-12EF-5BA19778DA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66" t="8713" r="30815" b="60086"/>
          <a:stretch/>
        </p:blipFill>
        <p:spPr bwMode="auto">
          <a:xfrm>
            <a:off x="9924175" y="124494"/>
            <a:ext cx="1778370" cy="1502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421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/>
    </mc:Choice>
    <mc:Fallback xmlns="">
      <p:transition spd="slow" advTm="30000"/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195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Georgia</vt:lpstr>
      <vt:lpstr>Trebuchet MS</vt:lpstr>
      <vt:lpstr>Verdana</vt:lpstr>
      <vt:lpstr>Wingdings 3</vt:lpstr>
      <vt:lpstr>Facet</vt:lpstr>
      <vt:lpstr>Ofsted – September 2023</vt:lpstr>
      <vt:lpstr>An example of a timetable for Key Stage 1</vt:lpstr>
      <vt:lpstr>Clubs</vt:lpstr>
      <vt:lpstr>Breakfast and After school club</vt:lpstr>
      <vt:lpstr>Educational Visits</vt:lpstr>
      <vt:lpstr>Uniform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</dc:title>
  <dc:creator>Laurie, Kathryn</dc:creator>
  <cp:lastModifiedBy>Laurie, Kathryn</cp:lastModifiedBy>
  <cp:revision>7</cp:revision>
  <dcterms:created xsi:type="dcterms:W3CDTF">2023-11-08T10:21:31Z</dcterms:created>
  <dcterms:modified xsi:type="dcterms:W3CDTF">2023-11-15T14:13:42Z</dcterms:modified>
</cp:coreProperties>
</file>